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1440" y="-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rgbClr val="F1EDE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04/10/23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rgbClr val="F1EDE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04/10/23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rgbClr val="F1EDE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04/10/23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rgbClr val="F1EDE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04/10/23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DDDA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04/10/23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6166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1070" y="965169"/>
            <a:ext cx="15712440" cy="1245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rgbClr val="F1EDE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04/10/23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hyperlink" Target="https://calendly.com/thefemalementoringalliance/transformher-discovery-call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essharvey@thefemalementoringalliance.com" TargetMode="External"/><Relationship Id="rId4" Type="http://schemas.openxmlformats.org/officeDocument/2006/relationships/hyperlink" Target="http://www.thefemalementoringalliance.com/" TargetMode="External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0788" y="1028700"/>
            <a:ext cx="9648823" cy="72866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7536815" cy="10287000"/>
            </a:xfrm>
            <a:custGeom>
              <a:avLst/>
              <a:gdLst/>
              <a:ahLst/>
              <a:cxnLst/>
              <a:rect l="l" t="t" r="r" b="b"/>
              <a:pathLst>
                <a:path w="7536815" h="10287000">
                  <a:moveTo>
                    <a:pt x="0" y="10286999"/>
                  </a:moveTo>
                  <a:lnTo>
                    <a:pt x="7536233" y="10286999"/>
                  </a:lnTo>
                  <a:lnTo>
                    <a:pt x="7536233" y="0"/>
                  </a:lnTo>
                  <a:lnTo>
                    <a:pt x="0" y="0"/>
                  </a:lnTo>
                  <a:lnTo>
                    <a:pt x="0" y="10286999"/>
                  </a:lnTo>
                  <a:close/>
                </a:path>
              </a:pathLst>
            </a:custGeom>
            <a:solidFill>
              <a:srgbClr val="6166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536233" y="0"/>
              <a:ext cx="10751820" cy="10287000"/>
            </a:xfrm>
            <a:custGeom>
              <a:avLst/>
              <a:gdLst/>
              <a:ahLst/>
              <a:cxnLst/>
              <a:rect l="l" t="t" r="r" b="b"/>
              <a:pathLst>
                <a:path w="10751819" h="10287000">
                  <a:moveTo>
                    <a:pt x="10751764" y="10286999"/>
                  </a:moveTo>
                  <a:lnTo>
                    <a:pt x="0" y="10286999"/>
                  </a:lnTo>
                  <a:lnTo>
                    <a:pt x="0" y="0"/>
                  </a:lnTo>
                  <a:lnTo>
                    <a:pt x="10751764" y="0"/>
                  </a:lnTo>
                  <a:lnTo>
                    <a:pt x="10751764" y="10286999"/>
                  </a:lnTo>
                  <a:close/>
                </a:path>
              </a:pathLst>
            </a:custGeom>
            <a:solidFill>
              <a:srgbClr val="F1ED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949835" y="2121568"/>
              <a:ext cx="6095999" cy="604837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12047" y="111133"/>
              <a:ext cx="1820325" cy="913371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016000" y="1135633"/>
            <a:ext cx="5596255" cy="1138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300" spc="355" dirty="0">
                <a:solidFill>
                  <a:srgbClr val="DDDAD9"/>
                </a:solidFill>
              </a:rPr>
              <a:t>ALL</a:t>
            </a:r>
            <a:r>
              <a:rPr sz="7300" spc="204" dirty="0">
                <a:solidFill>
                  <a:srgbClr val="DDDAD9"/>
                </a:solidFill>
              </a:rPr>
              <a:t> </a:t>
            </a:r>
            <a:r>
              <a:rPr sz="7300" spc="420" dirty="0">
                <a:solidFill>
                  <a:srgbClr val="DDDAD9"/>
                </a:solidFill>
              </a:rPr>
              <a:t>ABOUT</a:t>
            </a:r>
            <a:endParaRPr sz="7300"/>
          </a:p>
        </p:txBody>
      </p:sp>
      <p:sp>
        <p:nvSpPr>
          <p:cNvPr id="8" name="object 8"/>
          <p:cNvSpPr txBox="1"/>
          <p:nvPr/>
        </p:nvSpPr>
        <p:spPr>
          <a:xfrm>
            <a:off x="1023590" y="2733199"/>
            <a:ext cx="5810885" cy="6513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5405" algn="ctr">
              <a:lnSpc>
                <a:spcPct val="100000"/>
              </a:lnSpc>
              <a:spcBef>
                <a:spcPts val="100"/>
              </a:spcBef>
            </a:pPr>
            <a:r>
              <a:rPr sz="2200" spc="235" dirty="0">
                <a:solidFill>
                  <a:srgbClr val="DDDAD9"/>
                </a:solidFill>
                <a:latin typeface="Arial"/>
                <a:cs typeface="Arial"/>
              </a:rPr>
              <a:t>What</a:t>
            </a:r>
            <a:r>
              <a:rPr sz="2200" spc="-1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DDDAD9"/>
                </a:solidFill>
                <a:latin typeface="Arial"/>
                <a:cs typeface="Arial"/>
              </a:rPr>
              <a:t>is</a:t>
            </a:r>
            <a:r>
              <a:rPr sz="2200" spc="-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04" dirty="0">
                <a:solidFill>
                  <a:srgbClr val="DDDAD9"/>
                </a:solidFill>
                <a:latin typeface="Arial"/>
                <a:cs typeface="Arial"/>
              </a:rPr>
              <a:t>the</a:t>
            </a:r>
            <a:r>
              <a:rPr sz="2200" spc="-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45" dirty="0">
                <a:solidFill>
                  <a:srgbClr val="DDDAD9"/>
                </a:solidFill>
                <a:latin typeface="Arial"/>
                <a:cs typeface="Arial"/>
              </a:rPr>
              <a:t>Female</a:t>
            </a:r>
            <a:r>
              <a:rPr sz="2200" spc="-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95" dirty="0">
                <a:solidFill>
                  <a:srgbClr val="DDDAD9"/>
                </a:solidFill>
                <a:latin typeface="Arial"/>
                <a:cs typeface="Arial"/>
              </a:rPr>
              <a:t>Mentoring</a:t>
            </a:r>
            <a:r>
              <a:rPr sz="2200" spc="-1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95" dirty="0">
                <a:solidFill>
                  <a:srgbClr val="DDDAD9"/>
                </a:solidFill>
                <a:latin typeface="Arial"/>
                <a:cs typeface="Arial"/>
              </a:rPr>
              <a:t>Alliance?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50">
              <a:latin typeface="Arial"/>
              <a:cs typeface="Arial"/>
            </a:endParaRPr>
          </a:p>
          <a:p>
            <a:pPr marL="24765" marR="17145" indent="-635" algn="ctr">
              <a:lnSpc>
                <a:spcPct val="108000"/>
              </a:lnSpc>
            </a:pPr>
            <a:r>
              <a:rPr sz="2200" dirty="0">
                <a:solidFill>
                  <a:srgbClr val="DDDAD9"/>
                </a:solidFill>
                <a:latin typeface="Arial"/>
                <a:cs typeface="Arial"/>
              </a:rPr>
              <a:t>I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70" dirty="0">
                <a:solidFill>
                  <a:srgbClr val="DDDAD9"/>
                </a:solidFill>
                <a:latin typeface="Arial"/>
                <a:cs typeface="Arial"/>
              </a:rPr>
              <a:t>truly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14" dirty="0">
                <a:solidFill>
                  <a:srgbClr val="DDDAD9"/>
                </a:solidFill>
                <a:latin typeface="Arial"/>
                <a:cs typeface="Arial"/>
              </a:rPr>
              <a:t>believe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75" dirty="0">
                <a:solidFill>
                  <a:srgbClr val="DDDAD9"/>
                </a:solidFill>
                <a:latin typeface="Arial"/>
                <a:cs typeface="Arial"/>
              </a:rPr>
              <a:t>in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04" dirty="0">
                <a:solidFill>
                  <a:srgbClr val="DDDAD9"/>
                </a:solidFill>
                <a:latin typeface="Arial"/>
                <a:cs typeface="Arial"/>
              </a:rPr>
              <a:t>the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90" dirty="0">
                <a:solidFill>
                  <a:srgbClr val="DDDAD9"/>
                </a:solidFill>
                <a:latin typeface="Arial"/>
                <a:cs typeface="Arial"/>
              </a:rPr>
              <a:t>power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35" dirty="0">
                <a:solidFill>
                  <a:srgbClr val="DDDAD9"/>
                </a:solidFill>
                <a:latin typeface="Arial"/>
                <a:cs typeface="Arial"/>
              </a:rPr>
              <a:t>of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50" dirty="0">
                <a:solidFill>
                  <a:srgbClr val="DDDAD9"/>
                </a:solidFill>
                <a:latin typeface="Arial"/>
                <a:cs typeface="Arial"/>
              </a:rPr>
              <a:t>women </a:t>
            </a:r>
            <a:r>
              <a:rPr sz="2200" spc="190" dirty="0">
                <a:solidFill>
                  <a:srgbClr val="DDDAD9"/>
                </a:solidFill>
                <a:latin typeface="Arial"/>
                <a:cs typeface="Arial"/>
              </a:rPr>
              <a:t>supporting</a:t>
            </a:r>
            <a:r>
              <a:rPr sz="2200" spc="-1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60" dirty="0">
                <a:solidFill>
                  <a:srgbClr val="DDDAD9"/>
                </a:solidFill>
                <a:latin typeface="Arial"/>
                <a:cs typeface="Arial"/>
              </a:rPr>
              <a:t>women</a:t>
            </a:r>
            <a:r>
              <a:rPr sz="2200" spc="-1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90" dirty="0">
                <a:solidFill>
                  <a:srgbClr val="DDDAD9"/>
                </a:solidFill>
                <a:latin typeface="Arial"/>
                <a:cs typeface="Arial"/>
              </a:rPr>
              <a:t>and</a:t>
            </a:r>
            <a:r>
              <a:rPr sz="2200" spc="-1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45" dirty="0">
                <a:solidFill>
                  <a:srgbClr val="DDDAD9"/>
                </a:solidFill>
                <a:latin typeface="Arial"/>
                <a:cs typeface="Arial"/>
              </a:rPr>
              <a:t>this</a:t>
            </a:r>
            <a:r>
              <a:rPr sz="2200" spc="-1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DDDAD9"/>
                </a:solidFill>
                <a:latin typeface="Arial"/>
                <a:cs typeface="Arial"/>
              </a:rPr>
              <a:t>is</a:t>
            </a:r>
            <a:r>
              <a:rPr sz="2200" spc="-1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20" dirty="0">
                <a:solidFill>
                  <a:srgbClr val="DDDAD9"/>
                </a:solidFill>
                <a:latin typeface="Arial"/>
                <a:cs typeface="Arial"/>
              </a:rPr>
              <a:t>why</a:t>
            </a:r>
            <a:r>
              <a:rPr sz="2200" spc="-1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DDDAD9"/>
                </a:solidFill>
                <a:latin typeface="Arial"/>
                <a:cs typeface="Arial"/>
              </a:rPr>
              <a:t>I</a:t>
            </a:r>
            <a:r>
              <a:rPr sz="2200" spc="-1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05" dirty="0">
                <a:solidFill>
                  <a:srgbClr val="DDDAD9"/>
                </a:solidFill>
                <a:latin typeface="Arial"/>
                <a:cs typeface="Arial"/>
              </a:rPr>
              <a:t>have </a:t>
            </a:r>
            <a:r>
              <a:rPr sz="2200" spc="150" dirty="0">
                <a:solidFill>
                  <a:srgbClr val="DDDAD9"/>
                </a:solidFill>
                <a:latin typeface="Arial"/>
                <a:cs typeface="Arial"/>
              </a:rPr>
              <a:t>created</a:t>
            </a:r>
            <a:r>
              <a:rPr sz="2200" spc="-2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45" dirty="0">
                <a:solidFill>
                  <a:srgbClr val="DDDAD9"/>
                </a:solidFill>
                <a:latin typeface="Arial"/>
                <a:cs typeface="Arial"/>
              </a:rPr>
              <a:t>this</a:t>
            </a:r>
            <a:r>
              <a:rPr sz="2200" spc="-2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rgbClr val="DDDAD9"/>
                </a:solidFill>
                <a:latin typeface="Arial"/>
                <a:cs typeface="Arial"/>
              </a:rPr>
              <a:t>space</a:t>
            </a:r>
            <a:r>
              <a:rPr sz="2200" spc="-2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10" dirty="0">
                <a:solidFill>
                  <a:srgbClr val="DDDAD9"/>
                </a:solidFill>
                <a:latin typeface="Arial"/>
                <a:cs typeface="Arial"/>
              </a:rPr>
              <a:t>to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45" dirty="0">
                <a:solidFill>
                  <a:srgbClr val="DDDAD9"/>
                </a:solidFill>
                <a:latin typeface="Arial"/>
                <a:cs typeface="Arial"/>
              </a:rPr>
              <a:t>allow</a:t>
            </a:r>
            <a:r>
              <a:rPr sz="2200" spc="-3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60" dirty="0">
                <a:solidFill>
                  <a:srgbClr val="DDDAD9"/>
                </a:solidFill>
                <a:latin typeface="Arial"/>
                <a:cs typeface="Arial"/>
              </a:rPr>
              <a:t>women</a:t>
            </a:r>
            <a:r>
              <a:rPr sz="2200" spc="-2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85" dirty="0">
                <a:solidFill>
                  <a:srgbClr val="DDDAD9"/>
                </a:solidFill>
                <a:latin typeface="Arial"/>
                <a:cs typeface="Arial"/>
              </a:rPr>
              <a:t>to </a:t>
            </a:r>
            <a:r>
              <a:rPr sz="2200" spc="210" dirty="0">
                <a:solidFill>
                  <a:srgbClr val="DDDAD9"/>
                </a:solidFill>
                <a:latin typeface="Arial"/>
                <a:cs typeface="Arial"/>
              </a:rPr>
              <a:t>come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90" dirty="0">
                <a:solidFill>
                  <a:srgbClr val="DDDAD9"/>
                </a:solidFill>
                <a:latin typeface="Arial"/>
                <a:cs typeface="Arial"/>
              </a:rPr>
              <a:t>together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90" dirty="0">
                <a:solidFill>
                  <a:srgbClr val="DDDAD9"/>
                </a:solidFill>
                <a:latin typeface="Arial"/>
                <a:cs typeface="Arial"/>
              </a:rPr>
              <a:t>and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80" dirty="0">
                <a:solidFill>
                  <a:srgbClr val="DDDAD9"/>
                </a:solidFill>
                <a:latin typeface="Arial"/>
                <a:cs typeface="Arial"/>
              </a:rPr>
              <a:t>support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60" dirty="0">
                <a:solidFill>
                  <a:srgbClr val="DDDAD9"/>
                </a:solidFill>
                <a:latin typeface="Arial"/>
                <a:cs typeface="Arial"/>
              </a:rPr>
              <a:t>one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20" dirty="0">
                <a:solidFill>
                  <a:srgbClr val="DDDAD9"/>
                </a:solidFill>
                <a:latin typeface="Arial"/>
                <a:cs typeface="Arial"/>
              </a:rPr>
              <a:t>another.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50">
              <a:latin typeface="Arial"/>
              <a:cs typeface="Arial"/>
            </a:endParaRPr>
          </a:p>
          <a:p>
            <a:pPr marL="100965" marR="93345" indent="73025" algn="ctr">
              <a:lnSpc>
                <a:spcPct val="108000"/>
              </a:lnSpc>
              <a:tabLst>
                <a:tab pos="3426460" algn="l"/>
              </a:tabLst>
            </a:pPr>
            <a:r>
              <a:rPr sz="2200" spc="185" dirty="0">
                <a:solidFill>
                  <a:srgbClr val="DDDAD9"/>
                </a:solidFill>
                <a:latin typeface="Arial"/>
                <a:cs typeface="Arial"/>
              </a:rPr>
              <a:t>At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04" dirty="0">
                <a:solidFill>
                  <a:srgbClr val="DDDAD9"/>
                </a:solidFill>
                <a:latin typeface="Arial"/>
                <a:cs typeface="Arial"/>
              </a:rPr>
              <a:t>the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25" dirty="0">
                <a:solidFill>
                  <a:srgbClr val="DDDAD9"/>
                </a:solidFill>
                <a:latin typeface="Arial"/>
                <a:cs typeface="Arial"/>
              </a:rPr>
              <a:t>moment,</a:t>
            </a:r>
            <a:r>
              <a:rPr sz="2200" spc="-1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DDDAD9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20" dirty="0">
                <a:solidFill>
                  <a:srgbClr val="DDDAD9"/>
                </a:solidFill>
                <a:latin typeface="Arial"/>
                <a:cs typeface="Arial"/>
              </a:rPr>
              <a:t>offer</a:t>
            </a:r>
            <a:r>
              <a:rPr sz="2200" dirty="0">
                <a:solidFill>
                  <a:srgbClr val="DDDAD9"/>
                </a:solidFill>
                <a:latin typeface="Arial"/>
                <a:cs typeface="Arial"/>
              </a:rPr>
              <a:t>	</a:t>
            </a:r>
            <a:r>
              <a:rPr sz="2200" spc="145" dirty="0">
                <a:solidFill>
                  <a:srgbClr val="DDDAD9"/>
                </a:solidFill>
                <a:latin typeface="Arial"/>
                <a:cs typeface="Arial"/>
              </a:rPr>
              <a:t>individual </a:t>
            </a:r>
            <a:r>
              <a:rPr sz="2200" spc="165" dirty="0">
                <a:solidFill>
                  <a:srgbClr val="DDDAD9"/>
                </a:solidFill>
                <a:latin typeface="Arial"/>
                <a:cs typeface="Arial"/>
              </a:rPr>
              <a:t>coaching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90" dirty="0">
                <a:solidFill>
                  <a:srgbClr val="DDDAD9"/>
                </a:solidFill>
                <a:latin typeface="Arial"/>
                <a:cs typeface="Arial"/>
              </a:rPr>
              <a:t>and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25" dirty="0">
                <a:solidFill>
                  <a:srgbClr val="DDDAD9"/>
                </a:solidFill>
                <a:latin typeface="Arial"/>
                <a:cs typeface="Arial"/>
              </a:rPr>
              <a:t>mentoring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25" dirty="0">
                <a:solidFill>
                  <a:srgbClr val="DDDAD9"/>
                </a:solidFill>
                <a:latin typeface="Arial"/>
                <a:cs typeface="Arial"/>
              </a:rPr>
              <a:t>from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40" dirty="0">
                <a:solidFill>
                  <a:srgbClr val="DDDAD9"/>
                </a:solidFill>
                <a:latin typeface="Arial"/>
                <a:cs typeface="Arial"/>
              </a:rPr>
              <a:t>myself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14" dirty="0">
                <a:solidFill>
                  <a:srgbClr val="DDDAD9"/>
                </a:solidFill>
                <a:latin typeface="Arial"/>
                <a:cs typeface="Arial"/>
              </a:rPr>
              <a:t>or </a:t>
            </a:r>
            <a:r>
              <a:rPr sz="2200" spc="140" dirty="0">
                <a:solidFill>
                  <a:srgbClr val="DDDAD9"/>
                </a:solidFill>
                <a:latin typeface="Arial"/>
                <a:cs typeface="Arial"/>
              </a:rPr>
              <a:t>for</a:t>
            </a:r>
            <a:r>
              <a:rPr sz="2200" spc="-2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35" dirty="0">
                <a:solidFill>
                  <a:srgbClr val="DDDAD9"/>
                </a:solidFill>
                <a:latin typeface="Arial"/>
                <a:cs typeface="Arial"/>
              </a:rPr>
              <a:t>individuals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10" dirty="0">
                <a:solidFill>
                  <a:srgbClr val="DDDAD9"/>
                </a:solidFill>
                <a:latin typeface="Arial"/>
                <a:cs typeface="Arial"/>
              </a:rPr>
              <a:t>to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60" dirty="0">
                <a:solidFill>
                  <a:srgbClr val="DDDAD9"/>
                </a:solidFill>
                <a:latin typeface="Arial"/>
                <a:cs typeface="Arial"/>
              </a:rPr>
              <a:t>take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85" dirty="0">
                <a:solidFill>
                  <a:srgbClr val="DDDAD9"/>
                </a:solidFill>
                <a:latin typeface="Arial"/>
                <a:cs typeface="Arial"/>
              </a:rPr>
              <a:t>part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75" dirty="0">
                <a:solidFill>
                  <a:srgbClr val="DDDAD9"/>
                </a:solidFill>
                <a:latin typeface="Arial"/>
                <a:cs typeface="Arial"/>
              </a:rPr>
              <a:t>in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00" dirty="0">
                <a:solidFill>
                  <a:srgbClr val="DDDAD9"/>
                </a:solidFill>
                <a:latin typeface="Arial"/>
                <a:cs typeface="Arial"/>
              </a:rPr>
              <a:t>group </a:t>
            </a:r>
            <a:r>
              <a:rPr sz="2200" spc="225" dirty="0">
                <a:solidFill>
                  <a:srgbClr val="DDDAD9"/>
                </a:solidFill>
                <a:latin typeface="Arial"/>
                <a:cs typeface="Arial"/>
              </a:rPr>
              <a:t>mentoring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55" dirty="0">
                <a:solidFill>
                  <a:srgbClr val="DDDAD9"/>
                </a:solidFill>
                <a:latin typeface="Arial"/>
                <a:cs typeface="Arial"/>
              </a:rPr>
              <a:t>sessions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DDDAD9"/>
                </a:solidFill>
                <a:latin typeface="Arial"/>
                <a:cs typeface="Arial"/>
              </a:rPr>
              <a:t>as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55" dirty="0">
                <a:solidFill>
                  <a:srgbClr val="DDDAD9"/>
                </a:solidFill>
                <a:latin typeface="Arial"/>
                <a:cs typeface="Arial"/>
              </a:rPr>
              <a:t>well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DDDAD9"/>
                </a:solidFill>
                <a:latin typeface="Arial"/>
                <a:cs typeface="Arial"/>
              </a:rPr>
              <a:t>as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30" dirty="0">
                <a:solidFill>
                  <a:srgbClr val="DDDAD9"/>
                </a:solidFill>
                <a:latin typeface="Arial"/>
                <a:cs typeface="Arial"/>
              </a:rPr>
              <a:t>join </a:t>
            </a:r>
            <a:r>
              <a:rPr sz="2200" spc="190" dirty="0">
                <a:solidFill>
                  <a:srgbClr val="DDDAD9"/>
                </a:solidFill>
                <a:latin typeface="Arial"/>
                <a:cs typeface="Arial"/>
              </a:rPr>
              <a:t>masterminds</a:t>
            </a:r>
            <a:r>
              <a:rPr sz="2200" spc="-2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90" dirty="0">
                <a:solidFill>
                  <a:srgbClr val="DDDAD9"/>
                </a:solidFill>
                <a:latin typeface="Arial"/>
                <a:cs typeface="Arial"/>
              </a:rPr>
              <a:t>and</a:t>
            </a:r>
            <a:r>
              <a:rPr sz="2200" spc="-2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55" dirty="0">
                <a:solidFill>
                  <a:srgbClr val="DDDAD9"/>
                </a:solidFill>
                <a:latin typeface="Arial"/>
                <a:cs typeface="Arial"/>
              </a:rPr>
              <a:t>online</a:t>
            </a:r>
            <a:r>
              <a:rPr sz="2200" spc="-2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35" dirty="0">
                <a:solidFill>
                  <a:srgbClr val="DDDAD9"/>
                </a:solidFill>
                <a:latin typeface="Arial"/>
                <a:cs typeface="Arial"/>
              </a:rPr>
              <a:t>training.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50">
              <a:latin typeface="Arial"/>
              <a:cs typeface="Arial"/>
            </a:endParaRPr>
          </a:p>
          <a:p>
            <a:pPr marL="12700" marR="5080" algn="ctr">
              <a:lnSpc>
                <a:spcPct val="108000"/>
              </a:lnSpc>
              <a:spcBef>
                <a:spcPts val="5"/>
              </a:spcBef>
            </a:pPr>
            <a:r>
              <a:rPr sz="2200" spc="105" dirty="0">
                <a:solidFill>
                  <a:srgbClr val="DDDAD9"/>
                </a:solidFill>
                <a:latin typeface="Arial"/>
                <a:cs typeface="Arial"/>
              </a:rPr>
              <a:t>Over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60" dirty="0">
                <a:solidFill>
                  <a:srgbClr val="DDDAD9"/>
                </a:solidFill>
                <a:latin typeface="Arial"/>
                <a:cs typeface="Arial"/>
              </a:rPr>
              <a:t>time,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DDDAD9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55" dirty="0">
                <a:solidFill>
                  <a:srgbClr val="DDDAD9"/>
                </a:solidFill>
                <a:latin typeface="Arial"/>
                <a:cs typeface="Arial"/>
              </a:rPr>
              <a:t>will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70" dirty="0">
                <a:solidFill>
                  <a:srgbClr val="DDDAD9"/>
                </a:solidFill>
                <a:latin typeface="Arial"/>
                <a:cs typeface="Arial"/>
              </a:rPr>
              <a:t>be</a:t>
            </a:r>
            <a:r>
              <a:rPr sz="2200" spc="-1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95" dirty="0">
                <a:solidFill>
                  <a:srgbClr val="DDDAD9"/>
                </a:solidFill>
                <a:latin typeface="Arial"/>
                <a:cs typeface="Arial"/>
              </a:rPr>
              <a:t>building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70" dirty="0">
                <a:solidFill>
                  <a:srgbClr val="DDDAD9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35" dirty="0">
                <a:solidFill>
                  <a:srgbClr val="DDDAD9"/>
                </a:solidFill>
                <a:latin typeface="Arial"/>
                <a:cs typeface="Arial"/>
              </a:rPr>
              <a:t>community </a:t>
            </a:r>
            <a:r>
              <a:rPr sz="2200" spc="215" dirty="0">
                <a:solidFill>
                  <a:srgbClr val="DDDAD9"/>
                </a:solidFill>
                <a:latin typeface="Arial"/>
                <a:cs typeface="Arial"/>
              </a:rPr>
              <a:t>that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55" dirty="0">
                <a:solidFill>
                  <a:srgbClr val="DDDAD9"/>
                </a:solidFill>
                <a:latin typeface="Arial"/>
                <a:cs typeface="Arial"/>
              </a:rPr>
              <a:t>will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04" dirty="0">
                <a:solidFill>
                  <a:srgbClr val="DDDAD9"/>
                </a:solidFill>
                <a:latin typeface="Arial"/>
                <a:cs typeface="Arial"/>
              </a:rPr>
              <a:t>bring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90" dirty="0">
                <a:solidFill>
                  <a:srgbClr val="DDDAD9"/>
                </a:solidFill>
                <a:latin typeface="Arial"/>
                <a:cs typeface="Arial"/>
              </a:rPr>
              <a:t>together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60" dirty="0">
                <a:solidFill>
                  <a:srgbClr val="DDDAD9"/>
                </a:solidFill>
                <a:latin typeface="Arial"/>
                <a:cs typeface="Arial"/>
              </a:rPr>
              <a:t>women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rgbClr val="DDDAD9"/>
                </a:solidFill>
                <a:latin typeface="Arial"/>
                <a:cs typeface="Arial"/>
              </a:rPr>
              <a:t>of </a:t>
            </a:r>
            <a:r>
              <a:rPr sz="2200" spc="160" dirty="0">
                <a:solidFill>
                  <a:srgbClr val="DDDAD9"/>
                </a:solidFill>
                <a:latin typeface="Arial"/>
                <a:cs typeface="Arial"/>
              </a:rPr>
              <a:t>different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75" dirty="0">
                <a:solidFill>
                  <a:srgbClr val="DDDAD9"/>
                </a:solidFill>
                <a:latin typeface="Arial"/>
                <a:cs typeface="Arial"/>
              </a:rPr>
              <a:t>backgrounds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40" dirty="0">
                <a:solidFill>
                  <a:srgbClr val="DDDAD9"/>
                </a:solidFill>
                <a:latin typeface="Arial"/>
                <a:cs typeface="Arial"/>
              </a:rPr>
              <a:t>with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04" dirty="0">
                <a:solidFill>
                  <a:srgbClr val="DDDAD9"/>
                </a:solidFill>
                <a:latin typeface="Arial"/>
                <a:cs typeface="Arial"/>
              </a:rPr>
              <a:t>the</a:t>
            </a:r>
            <a:r>
              <a:rPr sz="2200" spc="-1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260" dirty="0">
                <a:solidFill>
                  <a:srgbClr val="DDDAD9"/>
                </a:solidFill>
                <a:latin typeface="Arial"/>
                <a:cs typeface="Arial"/>
              </a:rPr>
              <a:t>common </a:t>
            </a:r>
            <a:r>
              <a:rPr sz="2200" spc="125" dirty="0">
                <a:solidFill>
                  <a:srgbClr val="DDDAD9"/>
                </a:solidFill>
                <a:latin typeface="Arial"/>
                <a:cs typeface="Arial"/>
              </a:rPr>
              <a:t>belief</a:t>
            </a:r>
            <a:r>
              <a:rPr sz="2200" spc="-2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35" dirty="0">
                <a:solidFill>
                  <a:srgbClr val="DDDAD9"/>
                </a:solidFill>
                <a:latin typeface="Arial"/>
                <a:cs typeface="Arial"/>
              </a:rPr>
              <a:t>of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80" dirty="0">
                <a:solidFill>
                  <a:srgbClr val="DDDAD9"/>
                </a:solidFill>
                <a:latin typeface="Arial"/>
                <a:cs typeface="Arial"/>
              </a:rPr>
              <a:t>support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90" dirty="0">
                <a:solidFill>
                  <a:srgbClr val="DDDAD9"/>
                </a:solidFill>
                <a:latin typeface="Arial"/>
                <a:cs typeface="Arial"/>
              </a:rPr>
              <a:t>and</a:t>
            </a:r>
            <a:r>
              <a:rPr sz="2200" spc="-20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90" dirty="0">
                <a:solidFill>
                  <a:srgbClr val="DDDAD9"/>
                </a:solidFill>
                <a:latin typeface="Arial"/>
                <a:cs typeface="Arial"/>
              </a:rPr>
              <a:t>helping</a:t>
            </a:r>
            <a:r>
              <a:rPr sz="2200" spc="-25" dirty="0">
                <a:solidFill>
                  <a:srgbClr val="DDDAD9"/>
                </a:solidFill>
                <a:latin typeface="Arial"/>
                <a:cs typeface="Arial"/>
              </a:rPr>
              <a:t> </a:t>
            </a:r>
            <a:r>
              <a:rPr sz="2200" spc="135" dirty="0">
                <a:solidFill>
                  <a:srgbClr val="DDDAD9"/>
                </a:solidFill>
                <a:latin typeface="Arial"/>
                <a:cs typeface="Arial"/>
              </a:rPr>
              <a:t>one </a:t>
            </a:r>
            <a:r>
              <a:rPr sz="2200" spc="120" dirty="0">
                <a:solidFill>
                  <a:srgbClr val="DDDAD9"/>
                </a:solidFill>
                <a:latin typeface="Arial"/>
                <a:cs typeface="Arial"/>
              </a:rPr>
              <a:t>another.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841994" y="0"/>
            <a:ext cx="10446385" cy="10287000"/>
            <a:chOff x="7841994" y="0"/>
            <a:chExt cx="10446385" cy="10287000"/>
          </a:xfrm>
        </p:grpSpPr>
        <p:sp>
          <p:nvSpPr>
            <p:cNvPr id="3" name="object 3"/>
            <p:cNvSpPr/>
            <p:nvPr/>
          </p:nvSpPr>
          <p:spPr>
            <a:xfrm>
              <a:off x="7841994" y="0"/>
              <a:ext cx="10446385" cy="10287000"/>
            </a:xfrm>
            <a:custGeom>
              <a:avLst/>
              <a:gdLst/>
              <a:ahLst/>
              <a:cxnLst/>
              <a:rect l="l" t="t" r="r" b="b"/>
              <a:pathLst>
                <a:path w="10446385" h="10287000">
                  <a:moveTo>
                    <a:pt x="0" y="0"/>
                  </a:moveTo>
                  <a:lnTo>
                    <a:pt x="10446004" y="0"/>
                  </a:lnTo>
                  <a:lnTo>
                    <a:pt x="10446004" y="10286998"/>
                  </a:lnTo>
                  <a:lnTo>
                    <a:pt x="0" y="102869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ED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142531" y="6972014"/>
              <a:ext cx="4866005" cy="991869"/>
            </a:xfrm>
            <a:custGeom>
              <a:avLst/>
              <a:gdLst/>
              <a:ahLst/>
              <a:cxnLst/>
              <a:rect l="l" t="t" r="r" b="b"/>
              <a:pathLst>
                <a:path w="4866005" h="991870">
                  <a:moveTo>
                    <a:pt x="4865845" y="991350"/>
                  </a:moveTo>
                  <a:lnTo>
                    <a:pt x="0" y="991350"/>
                  </a:lnTo>
                  <a:lnTo>
                    <a:pt x="0" y="0"/>
                  </a:lnTo>
                  <a:lnTo>
                    <a:pt x="4865845" y="0"/>
                  </a:lnTo>
                  <a:lnTo>
                    <a:pt x="4865845" y="991350"/>
                  </a:lnTo>
                  <a:close/>
                </a:path>
              </a:pathLst>
            </a:custGeom>
            <a:solidFill>
              <a:srgbClr val="6166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142531" y="2204954"/>
              <a:ext cx="4867274" cy="4838699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56167" y="737316"/>
            <a:ext cx="1972813" cy="98874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2947523" y="7303134"/>
            <a:ext cx="1196975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950" b="1" spc="-60" dirty="0">
                <a:solidFill>
                  <a:srgbClr val="DDDAD9"/>
                </a:solidFill>
                <a:latin typeface="Arial"/>
                <a:cs typeface="Arial"/>
              </a:rPr>
              <a:t>FOUNDER</a:t>
            </a:r>
            <a:endParaRPr sz="195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4003" y="3673247"/>
            <a:ext cx="66675" cy="66674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29095" y="1904001"/>
            <a:ext cx="6597650" cy="221869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150" spc="90" dirty="0">
                <a:solidFill>
                  <a:srgbClr val="DDDAD9"/>
                </a:solidFill>
              </a:rPr>
              <a:t>Jess</a:t>
            </a:r>
            <a:r>
              <a:rPr sz="9150" spc="30" dirty="0">
                <a:solidFill>
                  <a:srgbClr val="DDDAD9"/>
                </a:solidFill>
              </a:rPr>
              <a:t> </a:t>
            </a:r>
            <a:r>
              <a:rPr sz="9150" spc="125" dirty="0">
                <a:solidFill>
                  <a:srgbClr val="DDDAD9"/>
                </a:solidFill>
              </a:rPr>
              <a:t>Harvey</a:t>
            </a:r>
            <a:endParaRPr sz="9150"/>
          </a:p>
          <a:p>
            <a:pPr marL="32384" marR="300355">
              <a:lnSpc>
                <a:spcPct val="107600"/>
              </a:lnSpc>
              <a:spcBef>
                <a:spcPts val="1605"/>
              </a:spcBef>
            </a:pPr>
            <a:r>
              <a:rPr sz="1800" spc="140" dirty="0">
                <a:solidFill>
                  <a:srgbClr val="DDDAD9"/>
                </a:solidFill>
                <a:hlinkClick r:id="rId5"/>
              </a:rPr>
              <a:t>I’m</a:t>
            </a:r>
            <a:r>
              <a:rPr sz="1800" spc="-35" dirty="0">
                <a:solidFill>
                  <a:srgbClr val="DDDAD9"/>
                </a:solidFill>
                <a:hlinkClick r:id="rId5"/>
              </a:rPr>
              <a:t> </a:t>
            </a:r>
            <a:r>
              <a:rPr sz="1800" dirty="0">
                <a:solidFill>
                  <a:srgbClr val="DDDAD9"/>
                </a:solidFill>
                <a:hlinkClick r:id="rId5"/>
              </a:rPr>
              <a:t>Jess,</a:t>
            </a:r>
            <a:r>
              <a:rPr sz="1800" spc="-35" dirty="0">
                <a:solidFill>
                  <a:srgbClr val="DDDAD9"/>
                </a:solidFill>
                <a:hlinkClick r:id="rId5"/>
              </a:rPr>
              <a:t> </a:t>
            </a:r>
            <a:r>
              <a:rPr sz="1800" spc="60" dirty="0">
                <a:solidFill>
                  <a:srgbClr val="DDDAD9"/>
                </a:solidFill>
                <a:hlinkClick r:id="rId5"/>
              </a:rPr>
              <a:t>a</a:t>
            </a:r>
            <a:r>
              <a:rPr sz="1800" spc="-30" dirty="0">
                <a:solidFill>
                  <a:srgbClr val="DDDAD9"/>
                </a:solidFill>
                <a:hlinkClick r:id="rId5"/>
              </a:rPr>
              <a:t> </a:t>
            </a:r>
            <a:r>
              <a:rPr sz="1800" spc="145" dirty="0">
                <a:solidFill>
                  <a:srgbClr val="DDDAD9"/>
                </a:solidFill>
                <a:hlinkClick r:id="rId5"/>
              </a:rPr>
              <a:t>transformation</a:t>
            </a:r>
            <a:r>
              <a:rPr sz="1800" spc="-30" dirty="0">
                <a:solidFill>
                  <a:srgbClr val="DDDAD9"/>
                </a:solidFill>
                <a:hlinkClick r:id="rId5"/>
              </a:rPr>
              <a:t> </a:t>
            </a:r>
            <a:r>
              <a:rPr sz="1800" spc="120" dirty="0">
                <a:solidFill>
                  <a:srgbClr val="DDDAD9"/>
                </a:solidFill>
                <a:hlinkClick r:id="rId5"/>
              </a:rPr>
              <a:t>coach</a:t>
            </a:r>
            <a:r>
              <a:rPr sz="1800" spc="-35" dirty="0">
                <a:solidFill>
                  <a:srgbClr val="DDDAD9"/>
                </a:solidFill>
                <a:hlinkClick r:id="rId5"/>
              </a:rPr>
              <a:t> </a:t>
            </a:r>
            <a:r>
              <a:rPr sz="1800" spc="-130" dirty="0">
                <a:solidFill>
                  <a:srgbClr val="DDDAD9"/>
                </a:solidFill>
                <a:hlinkClick r:id="rId5"/>
              </a:rPr>
              <a:t>,</a:t>
            </a:r>
            <a:r>
              <a:rPr sz="1800" spc="-30" dirty="0">
                <a:solidFill>
                  <a:srgbClr val="DDDAD9"/>
                </a:solidFill>
                <a:hlinkClick r:id="rId5"/>
              </a:rPr>
              <a:t> </a:t>
            </a:r>
            <a:r>
              <a:rPr sz="1800" spc="135" dirty="0">
                <a:solidFill>
                  <a:srgbClr val="DDDAD9"/>
                </a:solidFill>
                <a:hlinkClick r:id="rId5"/>
              </a:rPr>
              <a:t>wife</a:t>
            </a:r>
            <a:r>
              <a:rPr sz="1800" spc="-30" dirty="0">
                <a:solidFill>
                  <a:srgbClr val="DDDAD9"/>
                </a:solidFill>
                <a:hlinkClick r:id="rId5"/>
              </a:rPr>
              <a:t> </a:t>
            </a:r>
            <a:r>
              <a:rPr sz="1800" spc="160" dirty="0">
                <a:solidFill>
                  <a:srgbClr val="DDDAD9"/>
                </a:solidFill>
                <a:hlinkClick r:id="rId5"/>
              </a:rPr>
              <a:t>and</a:t>
            </a:r>
            <a:r>
              <a:rPr sz="1800" spc="-35" dirty="0">
                <a:solidFill>
                  <a:srgbClr val="DDDAD9"/>
                </a:solidFill>
                <a:hlinkClick r:id="rId5"/>
              </a:rPr>
              <a:t> </a:t>
            </a:r>
            <a:r>
              <a:rPr sz="1800" spc="190" dirty="0">
                <a:solidFill>
                  <a:srgbClr val="DDDAD9"/>
                </a:solidFill>
                <a:hlinkClick r:id="rId5"/>
              </a:rPr>
              <a:t>mother</a:t>
            </a:r>
            <a:r>
              <a:rPr sz="1800" spc="-30" dirty="0">
                <a:solidFill>
                  <a:srgbClr val="DDDAD9"/>
                </a:solidFill>
                <a:hlinkClick r:id="rId5"/>
              </a:rPr>
              <a:t> </a:t>
            </a:r>
            <a:r>
              <a:rPr sz="1800" spc="135" dirty="0">
                <a:solidFill>
                  <a:srgbClr val="DDDAD9"/>
                </a:solidFill>
                <a:hlinkClick r:id="rId5"/>
              </a:rPr>
              <a:t>and </a:t>
            </a:r>
            <a:r>
              <a:rPr sz="1800" spc="150" dirty="0">
                <a:solidFill>
                  <a:srgbClr val="DDDAD9"/>
                </a:solidFill>
                <a:hlinkClick r:id="rId5"/>
              </a:rPr>
              <a:t>founder</a:t>
            </a:r>
            <a:r>
              <a:rPr sz="1800" spc="-20" dirty="0">
                <a:solidFill>
                  <a:srgbClr val="DDDAD9"/>
                </a:solidFill>
                <a:hlinkClick r:id="rId5"/>
              </a:rPr>
              <a:t> </a:t>
            </a:r>
            <a:r>
              <a:rPr sz="1800" spc="114" dirty="0">
                <a:solidFill>
                  <a:srgbClr val="DDDAD9"/>
                </a:solidFill>
                <a:hlinkClick r:id="rId5"/>
              </a:rPr>
              <a:t>of</a:t>
            </a:r>
            <a:r>
              <a:rPr sz="1800" spc="-20" dirty="0">
                <a:solidFill>
                  <a:srgbClr val="DDDAD9"/>
                </a:solidFill>
                <a:hlinkClick r:id="rId5"/>
              </a:rPr>
              <a:t> </a:t>
            </a:r>
            <a:r>
              <a:rPr sz="1800" spc="170" dirty="0">
                <a:solidFill>
                  <a:srgbClr val="DDDAD9"/>
                </a:solidFill>
                <a:hlinkClick r:id="rId5"/>
              </a:rPr>
              <a:t>the</a:t>
            </a:r>
            <a:r>
              <a:rPr sz="1800" spc="-20" dirty="0">
                <a:solidFill>
                  <a:srgbClr val="DDDAD9"/>
                </a:solidFill>
                <a:hlinkClick r:id="rId5"/>
              </a:rPr>
              <a:t> </a:t>
            </a:r>
            <a:r>
              <a:rPr sz="1800" spc="120" dirty="0">
                <a:solidFill>
                  <a:srgbClr val="DDDAD9"/>
                </a:solidFill>
                <a:hlinkClick r:id="rId5"/>
              </a:rPr>
              <a:t>Female</a:t>
            </a:r>
            <a:r>
              <a:rPr sz="1800" spc="-20" dirty="0">
                <a:solidFill>
                  <a:srgbClr val="DDDAD9"/>
                </a:solidFill>
                <a:hlinkClick r:id="rId5"/>
              </a:rPr>
              <a:t> </a:t>
            </a:r>
            <a:r>
              <a:rPr sz="1800" spc="165" dirty="0">
                <a:solidFill>
                  <a:srgbClr val="DDDAD9"/>
                </a:solidFill>
                <a:hlinkClick r:id="rId5"/>
              </a:rPr>
              <a:t>Mentoring</a:t>
            </a:r>
            <a:r>
              <a:rPr sz="1800" spc="-20" dirty="0">
                <a:solidFill>
                  <a:srgbClr val="DDDAD9"/>
                </a:solidFill>
                <a:hlinkClick r:id="rId5"/>
              </a:rPr>
              <a:t> </a:t>
            </a:r>
            <a:r>
              <a:rPr sz="1800" spc="60" dirty="0">
                <a:solidFill>
                  <a:srgbClr val="DDDAD9"/>
                </a:solidFill>
                <a:hlinkClick r:id="rId5"/>
              </a:rPr>
              <a:t>Alliance.</a:t>
            </a:r>
            <a:endParaRPr sz="1800"/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4003" y="4559072"/>
            <a:ext cx="66675" cy="6667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4003" y="5444897"/>
            <a:ext cx="66675" cy="6667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4003" y="6330722"/>
            <a:ext cx="66675" cy="66674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49393" y="4392067"/>
            <a:ext cx="6750050" cy="2682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9700">
              <a:lnSpc>
                <a:spcPct val="107600"/>
              </a:lnSpc>
              <a:spcBef>
                <a:spcPts val="100"/>
              </a:spcBef>
            </a:pPr>
            <a:r>
              <a:rPr sz="180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I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2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left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23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my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2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corporate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6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banking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9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career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6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behind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7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to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7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embark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6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on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a </a:t>
            </a:r>
            <a:r>
              <a:rPr sz="1800" spc="12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journey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14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of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6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self-</a:t>
            </a:r>
            <a:r>
              <a:rPr sz="1800" spc="9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discovery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6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and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4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growth.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7600"/>
              </a:lnSpc>
            </a:pPr>
            <a:r>
              <a:rPr sz="180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I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4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help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3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people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5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unlock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4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their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4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potential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6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and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8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make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7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the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changes </a:t>
            </a:r>
            <a:r>
              <a:rPr sz="1800" spc="14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they</a:t>
            </a:r>
            <a:r>
              <a:rPr sz="1800" spc="-3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4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need</a:t>
            </a:r>
            <a:r>
              <a:rPr sz="1800" spc="-2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7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to</a:t>
            </a:r>
            <a:r>
              <a:rPr sz="1800" spc="-2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8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thrive.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00">
              <a:latin typeface="Arial"/>
              <a:cs typeface="Arial"/>
            </a:endParaRPr>
          </a:p>
          <a:p>
            <a:pPr marL="12700" marR="738505">
              <a:lnSpc>
                <a:spcPct val="107600"/>
              </a:lnSpc>
            </a:pPr>
            <a:r>
              <a:rPr sz="180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I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0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focus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6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on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8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empowering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0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clients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7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to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5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strengthen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their </a:t>
            </a:r>
            <a:r>
              <a:rPr sz="1800" spc="13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foundation,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5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trust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4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their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3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intuition,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6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and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8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make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4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confident </a:t>
            </a:r>
            <a:r>
              <a:rPr sz="1800" spc="6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decisions.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4003" y="7511822"/>
            <a:ext cx="66675" cy="66674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649393" y="7344817"/>
            <a:ext cx="6770370" cy="911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600"/>
              </a:lnSpc>
              <a:spcBef>
                <a:spcPts val="100"/>
              </a:spcBef>
            </a:pPr>
            <a:r>
              <a:rPr sz="1800" spc="13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Many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9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coaches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3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talk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6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about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5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manifesting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6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and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goal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setting,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9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but </a:t>
            </a:r>
            <a:r>
              <a:rPr sz="180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I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9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know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8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that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8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real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4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change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0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requires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6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a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9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deeper,</a:t>
            </a:r>
            <a:r>
              <a:rPr sz="1800" spc="-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8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more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9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personal approach.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4003" y="8692922"/>
            <a:ext cx="66675" cy="66674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649393" y="8525917"/>
            <a:ext cx="6716395" cy="1206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600"/>
              </a:lnSpc>
              <a:spcBef>
                <a:spcPts val="100"/>
              </a:spcBef>
            </a:pPr>
            <a:r>
              <a:rPr sz="1800" spc="1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Using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6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a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4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three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5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part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4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transformation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8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process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14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of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1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hearts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3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and </a:t>
            </a:r>
            <a:r>
              <a:rPr sz="1800" spc="12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minds,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goal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4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setting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6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and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7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the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6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environment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I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7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work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7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with </a:t>
            </a:r>
            <a:r>
              <a:rPr sz="1800" spc="10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clients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7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to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5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build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6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a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4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strong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5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foundation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8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that</a:t>
            </a:r>
            <a:r>
              <a:rPr sz="1800" spc="-1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3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supports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9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personal </a:t>
            </a:r>
            <a:r>
              <a:rPr sz="1800" spc="19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growth</a:t>
            </a:r>
            <a:r>
              <a:rPr sz="1800" spc="-2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6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and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5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empowers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3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action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65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on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4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their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20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own</a:t>
            </a:r>
            <a:r>
              <a:rPr sz="1800" spc="-2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100" dirty="0">
                <a:solidFill>
                  <a:srgbClr val="DDDAD9"/>
                </a:solidFill>
                <a:latin typeface="Arial"/>
                <a:cs typeface="Arial"/>
                <a:hlinkClick r:id="rId5"/>
              </a:rPr>
              <a:t>terms.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3325" y="926078"/>
            <a:ext cx="13816965" cy="2359660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4001770" marR="5080" indent="-3989704">
              <a:lnSpc>
                <a:spcPts val="8770"/>
              </a:lnSpc>
              <a:spcBef>
                <a:spcPts val="1035"/>
              </a:spcBef>
            </a:pPr>
            <a:r>
              <a:rPr spc="310" dirty="0"/>
              <a:t>WAYS</a:t>
            </a:r>
            <a:r>
              <a:rPr spc="70" dirty="0"/>
              <a:t> </a:t>
            </a:r>
            <a:r>
              <a:rPr spc="90" dirty="0"/>
              <a:t>TO</a:t>
            </a:r>
            <a:r>
              <a:rPr spc="70" dirty="0"/>
              <a:t> </a:t>
            </a:r>
            <a:r>
              <a:rPr spc="575" dirty="0"/>
              <a:t>WORK</a:t>
            </a:r>
            <a:r>
              <a:rPr spc="70" dirty="0"/>
              <a:t> </a:t>
            </a:r>
            <a:r>
              <a:rPr spc="520" dirty="0"/>
              <a:t>WITH</a:t>
            </a:r>
            <a:r>
              <a:rPr spc="70" dirty="0"/>
              <a:t> </a:t>
            </a:r>
            <a:r>
              <a:rPr spc="484" dirty="0"/>
              <a:t>ME </a:t>
            </a:r>
            <a:r>
              <a:rPr spc="155" dirty="0"/>
              <a:t>PRIVATELY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1986" y="5464815"/>
            <a:ext cx="3387725" cy="854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This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could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range</a:t>
            </a:r>
            <a:r>
              <a:rPr sz="1600" spc="-4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5" dirty="0">
                <a:solidFill>
                  <a:srgbClr val="F1EDE3"/>
                </a:solidFill>
                <a:latin typeface="Arial"/>
                <a:cs typeface="Arial"/>
              </a:rPr>
              <a:t>from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a</a:t>
            </a:r>
            <a:r>
              <a:rPr sz="1600" spc="-4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difficult </a:t>
            </a:r>
            <a:r>
              <a:rPr sz="1600" spc="145" dirty="0">
                <a:solidFill>
                  <a:srgbClr val="F1EDE3"/>
                </a:solidFill>
                <a:latin typeface="Arial"/>
                <a:cs typeface="Arial"/>
              </a:rPr>
              <a:t>meeting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or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75" dirty="0">
                <a:solidFill>
                  <a:srgbClr val="F1EDE3"/>
                </a:solidFill>
                <a:latin typeface="Arial"/>
                <a:cs typeface="Arial"/>
              </a:rPr>
              <a:t>conversation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to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spend </a:t>
            </a:r>
            <a:r>
              <a:rPr sz="1600" spc="155" dirty="0">
                <a:solidFill>
                  <a:srgbClr val="F1EDE3"/>
                </a:solidFill>
                <a:latin typeface="Arial"/>
                <a:cs typeface="Arial"/>
              </a:rPr>
              <a:t>time</a:t>
            </a:r>
            <a:r>
              <a:rPr sz="1600" spc="-4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focusing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0" dirty="0">
                <a:solidFill>
                  <a:srgbClr val="F1EDE3"/>
                </a:solidFill>
                <a:latin typeface="Arial"/>
                <a:cs typeface="Arial"/>
              </a:rPr>
              <a:t>on</a:t>
            </a:r>
            <a:r>
              <a:rPr sz="1600" spc="-4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70" dirty="0">
                <a:solidFill>
                  <a:srgbClr val="F1EDE3"/>
                </a:solidFill>
                <a:latin typeface="Arial"/>
                <a:cs typeface="Arial"/>
              </a:rPr>
              <a:t>personal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skills.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1986" y="6569715"/>
            <a:ext cx="3083560" cy="577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600" spc="70" dirty="0">
                <a:solidFill>
                  <a:srgbClr val="F1EDE3"/>
                </a:solidFill>
                <a:latin typeface="Arial"/>
                <a:cs typeface="Arial"/>
              </a:rPr>
              <a:t>Post</a:t>
            </a:r>
            <a:r>
              <a:rPr sz="1600" spc="-2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the</a:t>
            </a:r>
            <a:r>
              <a:rPr sz="1600" spc="-2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session</a:t>
            </a:r>
            <a:r>
              <a:rPr sz="1600" spc="-2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a</a:t>
            </a:r>
            <a:r>
              <a:rPr sz="1600" spc="-2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followup</a:t>
            </a:r>
            <a:r>
              <a:rPr sz="1600" spc="-2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75" dirty="0">
                <a:solidFill>
                  <a:srgbClr val="F1EDE3"/>
                </a:solidFill>
                <a:latin typeface="Arial"/>
                <a:cs typeface="Arial"/>
              </a:rPr>
              <a:t>will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check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0" dirty="0">
                <a:solidFill>
                  <a:srgbClr val="F1EDE3"/>
                </a:solidFill>
                <a:latin typeface="Arial"/>
                <a:cs typeface="Arial"/>
              </a:rPr>
              <a:t>on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70" dirty="0">
                <a:solidFill>
                  <a:srgbClr val="F1EDE3"/>
                </a:solidFill>
                <a:latin typeface="Arial"/>
                <a:cs typeface="Arial"/>
              </a:rPr>
              <a:t>progress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70" dirty="0">
                <a:solidFill>
                  <a:srgbClr val="F1EDE3"/>
                </a:solidFill>
                <a:latin typeface="Arial"/>
                <a:cs typeface="Arial"/>
              </a:rPr>
              <a:t>made.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71986" y="3583314"/>
            <a:ext cx="3505200" cy="163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190" dirty="0">
                <a:solidFill>
                  <a:srgbClr val="FF815C"/>
                </a:solidFill>
                <a:latin typeface="Arial"/>
                <a:cs typeface="Arial"/>
              </a:rPr>
              <a:t>POWHER</a:t>
            </a:r>
            <a:r>
              <a:rPr sz="3300" spc="-50" dirty="0">
                <a:solidFill>
                  <a:srgbClr val="FF815C"/>
                </a:solidFill>
                <a:latin typeface="Arial"/>
                <a:cs typeface="Arial"/>
              </a:rPr>
              <a:t> </a:t>
            </a:r>
            <a:r>
              <a:rPr sz="3300" spc="150" dirty="0">
                <a:solidFill>
                  <a:srgbClr val="FF815C"/>
                </a:solidFill>
                <a:latin typeface="Arial"/>
                <a:cs typeface="Arial"/>
              </a:rPr>
              <a:t>HOUR</a:t>
            </a:r>
            <a:endParaRPr sz="3300">
              <a:latin typeface="Arial"/>
              <a:cs typeface="Arial"/>
            </a:endParaRPr>
          </a:p>
          <a:p>
            <a:pPr marL="12700" marR="91440" indent="50165">
              <a:lnSpc>
                <a:spcPct val="113300"/>
              </a:lnSpc>
              <a:spcBef>
                <a:spcPts val="2155"/>
              </a:spcBef>
            </a:pPr>
            <a:r>
              <a:rPr sz="1600" spc="70" dirty="0">
                <a:solidFill>
                  <a:srgbClr val="F1EDE3"/>
                </a:solidFill>
                <a:latin typeface="Arial"/>
                <a:cs typeface="Arial"/>
              </a:rPr>
              <a:t>A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one</a:t>
            </a:r>
            <a:r>
              <a:rPr sz="1600" spc="-3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F1EDE3"/>
                </a:solidFill>
                <a:latin typeface="Arial"/>
                <a:cs typeface="Arial"/>
              </a:rPr>
              <a:t>hour</a:t>
            </a:r>
            <a:r>
              <a:rPr sz="1600" spc="-3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session</a:t>
            </a:r>
            <a:r>
              <a:rPr sz="1600" spc="-3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to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look</a:t>
            </a:r>
            <a:r>
              <a:rPr sz="1600" spc="-3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4" dirty="0">
                <a:solidFill>
                  <a:srgbClr val="F1EDE3"/>
                </a:solidFill>
                <a:latin typeface="Arial"/>
                <a:cs typeface="Arial"/>
              </a:rPr>
              <a:t>at</a:t>
            </a:r>
            <a:r>
              <a:rPr sz="1600" spc="-3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a </a:t>
            </a:r>
            <a:r>
              <a:rPr sz="1600" spc="60" dirty="0">
                <a:solidFill>
                  <a:srgbClr val="F1EDE3"/>
                </a:solidFill>
                <a:latin typeface="Arial"/>
                <a:cs typeface="Arial"/>
              </a:rPr>
              <a:t>specific</a:t>
            </a:r>
            <a:r>
              <a:rPr sz="1600" spc="-3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issue</a:t>
            </a:r>
            <a:r>
              <a:rPr sz="1600" spc="-3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4" dirty="0">
                <a:solidFill>
                  <a:srgbClr val="F1EDE3"/>
                </a:solidFill>
                <a:latin typeface="Arial"/>
                <a:cs typeface="Arial"/>
              </a:rPr>
              <a:t>where</a:t>
            </a:r>
            <a:r>
              <a:rPr sz="1600" spc="-3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a</a:t>
            </a:r>
            <a:r>
              <a:rPr sz="1600" spc="-3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60" dirty="0">
                <a:solidFill>
                  <a:srgbClr val="F1EDE3"/>
                </a:solidFill>
                <a:latin typeface="Arial"/>
                <a:cs typeface="Arial"/>
              </a:rPr>
              <a:t>fast</a:t>
            </a:r>
            <a:r>
              <a:rPr sz="1600" spc="-3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0" dirty="0">
                <a:solidFill>
                  <a:srgbClr val="F1EDE3"/>
                </a:solidFill>
                <a:latin typeface="Arial"/>
                <a:cs typeface="Arial"/>
              </a:rPr>
              <a:t>solution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is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5" dirty="0">
                <a:solidFill>
                  <a:srgbClr val="F1EDE3"/>
                </a:solidFill>
                <a:latin typeface="Arial"/>
                <a:cs typeface="Arial"/>
              </a:rPr>
              <a:t>needed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22610" y="3469014"/>
            <a:ext cx="4827905" cy="161163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 marR="5080">
              <a:lnSpc>
                <a:spcPts val="3300"/>
              </a:lnSpc>
              <a:spcBef>
                <a:spcPts val="760"/>
              </a:spcBef>
            </a:pPr>
            <a:r>
              <a:rPr sz="3300" spc="145" dirty="0">
                <a:solidFill>
                  <a:srgbClr val="FF815C"/>
                </a:solidFill>
                <a:latin typeface="Arial"/>
                <a:cs typeface="Arial"/>
              </a:rPr>
              <a:t>TRANSFORMHER</a:t>
            </a:r>
            <a:r>
              <a:rPr sz="3300" spc="80" dirty="0">
                <a:solidFill>
                  <a:srgbClr val="FF815C"/>
                </a:solidFill>
                <a:latin typeface="Arial"/>
                <a:cs typeface="Arial"/>
              </a:rPr>
              <a:t> </a:t>
            </a:r>
            <a:r>
              <a:rPr sz="3300" spc="65" dirty="0">
                <a:solidFill>
                  <a:srgbClr val="FF815C"/>
                </a:solidFill>
                <a:latin typeface="Arial"/>
                <a:cs typeface="Arial"/>
              </a:rPr>
              <a:t>THE </a:t>
            </a:r>
            <a:r>
              <a:rPr sz="3300" spc="155" dirty="0">
                <a:solidFill>
                  <a:srgbClr val="FF815C"/>
                </a:solidFill>
                <a:latin typeface="Arial"/>
                <a:cs typeface="Arial"/>
              </a:rPr>
              <a:t>GROUP</a:t>
            </a:r>
            <a:r>
              <a:rPr sz="3300" spc="80" dirty="0">
                <a:solidFill>
                  <a:srgbClr val="FF815C"/>
                </a:solidFill>
                <a:latin typeface="Arial"/>
                <a:cs typeface="Arial"/>
              </a:rPr>
              <a:t> </a:t>
            </a:r>
            <a:r>
              <a:rPr sz="3300" spc="180" dirty="0">
                <a:solidFill>
                  <a:srgbClr val="FF815C"/>
                </a:solidFill>
                <a:latin typeface="Arial"/>
                <a:cs typeface="Arial"/>
              </a:rPr>
              <a:t>PROGRAMME</a:t>
            </a:r>
            <a:endParaRPr sz="3300">
              <a:latin typeface="Arial"/>
              <a:cs typeface="Arial"/>
            </a:endParaRPr>
          </a:p>
          <a:p>
            <a:pPr marL="12700" marR="1094105">
              <a:lnSpc>
                <a:spcPct val="113300"/>
              </a:lnSpc>
              <a:spcBef>
                <a:spcPts val="880"/>
              </a:spcBef>
            </a:pP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Group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50" dirty="0">
                <a:solidFill>
                  <a:srgbClr val="F1EDE3"/>
                </a:solidFill>
                <a:latin typeface="Arial"/>
                <a:cs typeface="Arial"/>
              </a:rPr>
              <a:t>programme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for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a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80" dirty="0">
                <a:solidFill>
                  <a:srgbClr val="F1EDE3"/>
                </a:solidFill>
                <a:latin typeface="Arial"/>
                <a:cs typeface="Arial"/>
              </a:rPr>
              <a:t>maximum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60" dirty="0">
                <a:solidFill>
                  <a:srgbClr val="F1EDE3"/>
                </a:solidFill>
                <a:latin typeface="Arial"/>
                <a:cs typeface="Arial"/>
              </a:rPr>
              <a:t>of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six</a:t>
            </a:r>
            <a:r>
              <a:rPr sz="1600" spc="-3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F1EDE3"/>
                </a:solidFill>
                <a:latin typeface="Arial"/>
                <a:cs typeface="Arial"/>
              </a:rPr>
              <a:t>attendees.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22610" y="5331465"/>
            <a:ext cx="4020185" cy="1682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600" spc="114" dirty="0">
                <a:solidFill>
                  <a:srgbClr val="F1EDE3"/>
                </a:solidFill>
                <a:latin typeface="Arial"/>
                <a:cs typeface="Arial"/>
              </a:rPr>
              <a:t>Built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4" dirty="0">
                <a:solidFill>
                  <a:srgbClr val="F1EDE3"/>
                </a:solidFill>
                <a:latin typeface="Arial"/>
                <a:cs typeface="Arial"/>
              </a:rPr>
              <a:t>around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the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5" dirty="0">
                <a:solidFill>
                  <a:srgbClr val="F1EDE3"/>
                </a:solidFill>
                <a:latin typeface="Arial"/>
                <a:cs typeface="Arial"/>
              </a:rPr>
              <a:t>transformation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F1EDE3"/>
                </a:solidFill>
                <a:latin typeface="Arial"/>
                <a:cs typeface="Arial"/>
              </a:rPr>
              <a:t>model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that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is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used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4" dirty="0">
                <a:solidFill>
                  <a:srgbClr val="F1EDE3"/>
                </a:solidFill>
                <a:latin typeface="Arial"/>
                <a:cs typeface="Arial"/>
              </a:rPr>
              <a:t>in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the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F1EDE3"/>
                </a:solidFill>
                <a:latin typeface="Arial"/>
                <a:cs typeface="Arial"/>
              </a:rPr>
              <a:t>Executive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Programme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4" dirty="0">
                <a:solidFill>
                  <a:srgbClr val="F1EDE3"/>
                </a:solidFill>
                <a:latin typeface="Arial"/>
                <a:cs typeface="Arial"/>
              </a:rPr>
              <a:t>where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5" dirty="0">
                <a:solidFill>
                  <a:srgbClr val="F1EDE3"/>
                </a:solidFill>
                <a:latin typeface="Arial"/>
                <a:cs typeface="Arial"/>
              </a:rPr>
              <a:t>once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more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0" dirty="0">
                <a:solidFill>
                  <a:srgbClr val="F1EDE3"/>
                </a:solidFill>
                <a:latin typeface="Arial"/>
                <a:cs typeface="Arial"/>
              </a:rPr>
              <a:t>expert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guidance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is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provided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to</a:t>
            </a:r>
            <a:r>
              <a:rPr sz="1600" spc="-3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assist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with </a:t>
            </a:r>
            <a:r>
              <a:rPr sz="1600" spc="70" dirty="0">
                <a:solidFill>
                  <a:srgbClr val="F1EDE3"/>
                </a:solidFill>
                <a:latin typeface="Arial"/>
                <a:cs typeface="Arial"/>
              </a:rPr>
              <a:t>personal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70" dirty="0">
                <a:solidFill>
                  <a:srgbClr val="F1EDE3"/>
                </a:solidFill>
                <a:latin typeface="Arial"/>
                <a:cs typeface="Arial"/>
              </a:rPr>
              <a:t>strategise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F1EDE3"/>
                </a:solidFill>
                <a:latin typeface="Arial"/>
                <a:cs typeface="Arial"/>
              </a:rPr>
              <a:t>and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actionable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65" dirty="0">
                <a:solidFill>
                  <a:srgbClr val="F1EDE3"/>
                </a:solidFill>
                <a:latin typeface="Arial"/>
                <a:cs typeface="Arial"/>
              </a:rPr>
              <a:t>plans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to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0" dirty="0">
                <a:solidFill>
                  <a:srgbClr val="F1EDE3"/>
                </a:solidFill>
                <a:latin typeface="Arial"/>
                <a:cs typeface="Arial"/>
              </a:rPr>
              <a:t>bring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35" dirty="0">
                <a:solidFill>
                  <a:srgbClr val="F1EDE3"/>
                </a:solidFill>
                <a:latin typeface="Arial"/>
                <a:cs typeface="Arial"/>
              </a:rPr>
              <a:t>clarity.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22610" y="7265040"/>
            <a:ext cx="3807460" cy="1406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This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is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65" dirty="0">
                <a:solidFill>
                  <a:srgbClr val="F1EDE3"/>
                </a:solidFill>
                <a:latin typeface="Arial"/>
                <a:cs typeface="Arial"/>
              </a:rPr>
              <a:t>set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against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the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backdrop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of</a:t>
            </a:r>
            <a:r>
              <a:rPr sz="1600" spc="-4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a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group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50" dirty="0">
                <a:solidFill>
                  <a:srgbClr val="F1EDE3"/>
                </a:solidFill>
                <a:latin typeface="Arial"/>
                <a:cs typeface="Arial"/>
              </a:rPr>
              <a:t>programme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providing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a </a:t>
            </a:r>
            <a:r>
              <a:rPr sz="1600" spc="155" dirty="0">
                <a:solidFill>
                  <a:srgbClr val="F1EDE3"/>
                </a:solidFill>
                <a:latin typeface="Arial"/>
                <a:cs typeface="Arial"/>
              </a:rPr>
              <a:t>community</a:t>
            </a:r>
            <a:r>
              <a:rPr sz="1600" spc="-3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5" dirty="0">
                <a:solidFill>
                  <a:srgbClr val="F1EDE3"/>
                </a:solidFill>
                <a:latin typeface="Arial"/>
                <a:cs typeface="Arial"/>
              </a:rPr>
              <a:t>connection</a:t>
            </a:r>
            <a:r>
              <a:rPr sz="1600" spc="-3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5" dirty="0">
                <a:solidFill>
                  <a:srgbClr val="F1EDE3"/>
                </a:solidFill>
                <a:latin typeface="Arial"/>
                <a:cs typeface="Arial"/>
              </a:rPr>
              <a:t>where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attendees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75" dirty="0">
                <a:solidFill>
                  <a:srgbClr val="F1EDE3"/>
                </a:solidFill>
                <a:latin typeface="Arial"/>
                <a:cs typeface="Arial"/>
              </a:rPr>
              <a:t>learn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5" dirty="0">
                <a:solidFill>
                  <a:srgbClr val="F1EDE3"/>
                </a:solidFill>
                <a:latin typeface="Arial"/>
                <a:cs typeface="Arial"/>
              </a:rPr>
              <a:t>from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F1EDE3"/>
                </a:solidFill>
                <a:latin typeface="Arial"/>
                <a:cs typeface="Arial"/>
              </a:rPr>
              <a:t>and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support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75" dirty="0">
                <a:solidFill>
                  <a:srgbClr val="F1EDE3"/>
                </a:solidFill>
                <a:latin typeface="Arial"/>
                <a:cs typeface="Arial"/>
              </a:rPr>
              <a:t>one </a:t>
            </a:r>
            <a:r>
              <a:rPr sz="1600" spc="65" dirty="0">
                <a:solidFill>
                  <a:srgbClr val="F1EDE3"/>
                </a:solidFill>
                <a:latin typeface="Arial"/>
                <a:cs typeface="Arial"/>
              </a:rPr>
              <a:t>another.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22610" y="8922390"/>
            <a:ext cx="3509645" cy="577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Sessions</a:t>
            </a:r>
            <a:r>
              <a:rPr sz="1600" spc="-4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60" dirty="0">
                <a:solidFill>
                  <a:srgbClr val="F1EDE3"/>
                </a:solidFill>
                <a:latin typeface="Arial"/>
                <a:cs typeface="Arial"/>
              </a:rPr>
              <a:t>are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held</a:t>
            </a:r>
            <a:r>
              <a:rPr sz="1600" spc="-4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5" dirty="0">
                <a:solidFill>
                  <a:srgbClr val="F1EDE3"/>
                </a:solidFill>
                <a:latin typeface="Arial"/>
                <a:cs typeface="Arial"/>
              </a:rPr>
              <a:t>monthly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walking </a:t>
            </a:r>
            <a:r>
              <a:rPr sz="1600" spc="145" dirty="0">
                <a:solidFill>
                  <a:srgbClr val="F1EDE3"/>
                </a:solidFill>
                <a:latin typeface="Arial"/>
                <a:cs typeface="Arial"/>
              </a:rPr>
              <a:t>through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the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5" dirty="0">
                <a:solidFill>
                  <a:srgbClr val="F1EDE3"/>
                </a:solidFill>
                <a:latin typeface="Arial"/>
                <a:cs typeface="Arial"/>
              </a:rPr>
              <a:t>transformation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0" dirty="0">
                <a:solidFill>
                  <a:srgbClr val="F1EDE3"/>
                </a:solidFill>
                <a:latin typeface="Arial"/>
                <a:cs typeface="Arial"/>
              </a:rPr>
              <a:t>model.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8122" y="3373764"/>
            <a:ext cx="468376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85" dirty="0">
                <a:solidFill>
                  <a:srgbClr val="FF815C"/>
                </a:solidFill>
                <a:latin typeface="Arial"/>
                <a:cs typeface="Arial"/>
              </a:rPr>
              <a:t>TRANSFORMHER</a:t>
            </a:r>
            <a:r>
              <a:rPr sz="3300" spc="-45" dirty="0">
                <a:solidFill>
                  <a:srgbClr val="FF815C"/>
                </a:solidFill>
                <a:latin typeface="Arial"/>
                <a:cs typeface="Arial"/>
              </a:rPr>
              <a:t> </a:t>
            </a:r>
            <a:r>
              <a:rPr sz="3300" spc="-25" dirty="0">
                <a:solidFill>
                  <a:srgbClr val="FF815C"/>
                </a:solidFill>
                <a:latin typeface="Arial"/>
                <a:cs typeface="Arial"/>
              </a:rPr>
              <a:t>THE</a:t>
            </a:r>
            <a:endParaRPr sz="3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8122" y="3792864"/>
            <a:ext cx="3782060" cy="1564005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 marR="381000">
              <a:lnSpc>
                <a:spcPts val="3300"/>
              </a:lnSpc>
              <a:spcBef>
                <a:spcPts val="760"/>
              </a:spcBef>
            </a:pPr>
            <a:r>
              <a:rPr sz="3300" dirty="0">
                <a:solidFill>
                  <a:srgbClr val="FF815C"/>
                </a:solidFill>
                <a:latin typeface="Arial"/>
                <a:cs typeface="Arial"/>
              </a:rPr>
              <a:t>EXECUTIVE</a:t>
            </a:r>
            <a:r>
              <a:rPr sz="3300" spc="114" dirty="0">
                <a:solidFill>
                  <a:srgbClr val="FF815C"/>
                </a:solidFill>
                <a:latin typeface="Arial"/>
                <a:cs typeface="Arial"/>
              </a:rPr>
              <a:t> </a:t>
            </a:r>
            <a:r>
              <a:rPr sz="3300" spc="-254" dirty="0">
                <a:solidFill>
                  <a:srgbClr val="FF815C"/>
                </a:solidFill>
                <a:latin typeface="Arial"/>
                <a:cs typeface="Arial"/>
              </a:rPr>
              <a:t>1-</a:t>
            </a:r>
            <a:r>
              <a:rPr sz="3300" spc="95" dirty="0">
                <a:solidFill>
                  <a:srgbClr val="FF815C"/>
                </a:solidFill>
                <a:latin typeface="Arial"/>
                <a:cs typeface="Arial"/>
              </a:rPr>
              <a:t>2-</a:t>
            </a:r>
            <a:r>
              <a:rPr sz="3300" spc="-715" dirty="0">
                <a:solidFill>
                  <a:srgbClr val="FF815C"/>
                </a:solidFill>
                <a:latin typeface="Arial"/>
                <a:cs typeface="Arial"/>
              </a:rPr>
              <a:t>1 </a:t>
            </a:r>
            <a:r>
              <a:rPr sz="3300" spc="125" dirty="0">
                <a:solidFill>
                  <a:srgbClr val="FF815C"/>
                </a:solidFill>
                <a:latin typeface="Arial"/>
                <a:cs typeface="Arial"/>
              </a:rPr>
              <a:t>PROGRAMME</a:t>
            </a:r>
            <a:endParaRPr sz="3300">
              <a:latin typeface="Arial"/>
              <a:cs typeface="Arial"/>
            </a:endParaRPr>
          </a:p>
          <a:p>
            <a:pPr marL="12700" marR="5080">
              <a:lnSpc>
                <a:spcPct val="113300"/>
              </a:lnSpc>
              <a:spcBef>
                <a:spcPts val="505"/>
              </a:spcBef>
            </a:pP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Individual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coaching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50" dirty="0">
                <a:solidFill>
                  <a:srgbClr val="F1EDE3"/>
                </a:solidFill>
                <a:latin typeface="Arial"/>
                <a:cs typeface="Arial"/>
              </a:rPr>
              <a:t>programme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of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F1EDE3"/>
                </a:solidFill>
                <a:latin typeface="Arial"/>
                <a:cs typeface="Arial"/>
              </a:rPr>
              <a:t>six </a:t>
            </a:r>
            <a:r>
              <a:rPr sz="1600" spc="-10" dirty="0">
                <a:solidFill>
                  <a:srgbClr val="F1EDE3"/>
                </a:solidFill>
                <a:latin typeface="Arial"/>
                <a:cs typeface="Arial"/>
              </a:rPr>
              <a:t>sessions.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8122" y="5607690"/>
            <a:ext cx="3721100" cy="1406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0165">
              <a:lnSpc>
                <a:spcPct val="113300"/>
              </a:lnSpc>
              <a:spcBef>
                <a:spcPts val="100"/>
              </a:spcBef>
            </a:pPr>
            <a:r>
              <a:rPr sz="1600" spc="114" dirty="0">
                <a:solidFill>
                  <a:srgbClr val="F1EDE3"/>
                </a:solidFill>
                <a:latin typeface="Arial"/>
                <a:cs typeface="Arial"/>
              </a:rPr>
              <a:t>Built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4" dirty="0">
                <a:solidFill>
                  <a:srgbClr val="F1EDE3"/>
                </a:solidFill>
                <a:latin typeface="Arial"/>
                <a:cs typeface="Arial"/>
              </a:rPr>
              <a:t>around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a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5" dirty="0">
                <a:solidFill>
                  <a:srgbClr val="F1EDE3"/>
                </a:solidFill>
                <a:latin typeface="Arial"/>
                <a:cs typeface="Arial"/>
              </a:rPr>
              <a:t>transformation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F1EDE3"/>
                </a:solidFill>
                <a:latin typeface="Arial"/>
                <a:cs typeface="Arial"/>
              </a:rPr>
              <a:t>model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that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focuses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0" dirty="0">
                <a:solidFill>
                  <a:srgbClr val="F1EDE3"/>
                </a:solidFill>
                <a:latin typeface="Arial"/>
                <a:cs typeface="Arial"/>
              </a:rPr>
              <a:t>on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0" dirty="0">
                <a:solidFill>
                  <a:srgbClr val="F1EDE3"/>
                </a:solidFill>
                <a:latin typeface="Arial"/>
                <a:cs typeface="Arial"/>
              </a:rPr>
              <a:t>mind,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habits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and </a:t>
            </a:r>
            <a:r>
              <a:rPr sz="1600" spc="120" dirty="0">
                <a:solidFill>
                  <a:srgbClr val="F1EDE3"/>
                </a:solidFill>
                <a:latin typeface="Arial"/>
                <a:cs typeface="Arial"/>
              </a:rPr>
              <a:t>environment</a:t>
            </a:r>
            <a:r>
              <a:rPr sz="1600" spc="-1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the</a:t>
            </a:r>
            <a:r>
              <a:rPr sz="1600" spc="-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six</a:t>
            </a:r>
            <a:r>
              <a:rPr sz="1600" spc="-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sessions</a:t>
            </a:r>
            <a:r>
              <a:rPr sz="1600" spc="-1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support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the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individual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as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they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embark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0" dirty="0">
                <a:solidFill>
                  <a:srgbClr val="F1EDE3"/>
                </a:solidFill>
                <a:latin typeface="Arial"/>
                <a:cs typeface="Arial"/>
              </a:rPr>
              <a:t>on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the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coaching</a:t>
            </a:r>
            <a:r>
              <a:rPr sz="1600" spc="-4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F1EDE3"/>
                </a:solidFill>
                <a:latin typeface="Arial"/>
                <a:cs typeface="Arial"/>
              </a:rPr>
              <a:t>journey.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8122" y="7265040"/>
            <a:ext cx="3733800" cy="1130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The</a:t>
            </a:r>
            <a:r>
              <a:rPr sz="1600" spc="-1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sessions</a:t>
            </a:r>
            <a:r>
              <a:rPr sz="1600" spc="-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5" dirty="0">
                <a:solidFill>
                  <a:srgbClr val="F1EDE3"/>
                </a:solidFill>
                <a:latin typeface="Arial"/>
                <a:cs typeface="Arial"/>
              </a:rPr>
              <a:t>will</a:t>
            </a:r>
            <a:r>
              <a:rPr sz="1600" spc="-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4" dirty="0">
                <a:solidFill>
                  <a:srgbClr val="F1EDE3"/>
                </a:solidFill>
                <a:latin typeface="Arial"/>
                <a:cs typeface="Arial"/>
              </a:rPr>
              <a:t>be</a:t>
            </a:r>
            <a:r>
              <a:rPr sz="1600" spc="-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supported</a:t>
            </a:r>
            <a:r>
              <a:rPr sz="1600" spc="-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with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powerful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70" dirty="0">
                <a:solidFill>
                  <a:srgbClr val="F1EDE3"/>
                </a:solidFill>
                <a:latin typeface="Arial"/>
                <a:cs typeface="Arial"/>
              </a:rPr>
              <a:t>tools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to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5" dirty="0">
                <a:solidFill>
                  <a:srgbClr val="F1EDE3"/>
                </a:solidFill>
                <a:latin typeface="Arial"/>
                <a:cs typeface="Arial"/>
              </a:rPr>
              <a:t>maximise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a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F1EDE3"/>
                </a:solidFill>
                <a:latin typeface="Arial"/>
                <a:cs typeface="Arial"/>
              </a:rPr>
              <a:t>systems </a:t>
            </a:r>
            <a:r>
              <a:rPr sz="1600" spc="70" dirty="0">
                <a:solidFill>
                  <a:srgbClr val="F1EDE3"/>
                </a:solidFill>
                <a:latin typeface="Arial"/>
                <a:cs typeface="Arial"/>
              </a:rPr>
              <a:t>based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approach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to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change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5" dirty="0">
                <a:solidFill>
                  <a:srgbClr val="F1EDE3"/>
                </a:solidFill>
                <a:latin typeface="Arial"/>
                <a:cs typeface="Arial"/>
              </a:rPr>
              <a:t>through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a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step</a:t>
            </a:r>
            <a:r>
              <a:rPr sz="1600" spc="-7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by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step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progression.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8122" y="8646165"/>
            <a:ext cx="3768090" cy="577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600" spc="105" dirty="0">
                <a:solidFill>
                  <a:srgbClr val="F1EDE3"/>
                </a:solidFill>
                <a:latin typeface="Arial"/>
                <a:cs typeface="Arial"/>
              </a:rPr>
              <a:t>Support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is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provided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F1EDE3"/>
                </a:solidFill>
                <a:latin typeface="Arial"/>
                <a:cs typeface="Arial"/>
              </a:rPr>
              <a:t>between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1EDE3"/>
                </a:solidFill>
                <a:latin typeface="Arial"/>
                <a:cs typeface="Arial"/>
              </a:rPr>
              <a:t>sessions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via</a:t>
            </a:r>
            <a:r>
              <a:rPr sz="1600" spc="-2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5" dirty="0">
                <a:solidFill>
                  <a:srgbClr val="F1EDE3"/>
                </a:solidFill>
                <a:latin typeface="Arial"/>
                <a:cs typeface="Arial"/>
              </a:rPr>
              <a:t>email</a:t>
            </a:r>
            <a:r>
              <a:rPr sz="1600" spc="-2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F1EDE3"/>
                </a:solidFill>
                <a:latin typeface="Arial"/>
                <a:cs typeface="Arial"/>
              </a:rPr>
              <a:t>and</a:t>
            </a:r>
            <a:r>
              <a:rPr sz="1600" spc="-2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0" dirty="0">
                <a:solidFill>
                  <a:srgbClr val="F1EDE3"/>
                </a:solidFill>
                <a:latin typeface="Arial"/>
                <a:cs typeface="Arial"/>
              </a:rPr>
              <a:t>WhatsApp.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865" dirty="0"/>
              <a:t>HOW</a:t>
            </a:r>
            <a:r>
              <a:rPr spc="70" dirty="0"/>
              <a:t> </a:t>
            </a:r>
            <a:r>
              <a:rPr spc="175" dirty="0"/>
              <a:t>I</a:t>
            </a:r>
            <a:r>
              <a:rPr spc="75" dirty="0"/>
              <a:t> </a:t>
            </a:r>
            <a:r>
              <a:rPr spc="210" dirty="0"/>
              <a:t>SUPPORT</a:t>
            </a:r>
            <a:r>
              <a:rPr spc="75" dirty="0"/>
              <a:t> </a:t>
            </a:r>
            <a:r>
              <a:rPr spc="350" dirty="0"/>
              <a:t>COMPANIES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22949" y="5639429"/>
            <a:ext cx="3437890" cy="1406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600" spc="80" dirty="0">
                <a:solidFill>
                  <a:srgbClr val="F1EDE3"/>
                </a:solidFill>
                <a:latin typeface="Arial"/>
                <a:cs typeface="Arial"/>
              </a:rPr>
              <a:t>Bespoke</a:t>
            </a:r>
            <a:r>
              <a:rPr sz="1600" spc="-7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0" dirty="0">
                <a:solidFill>
                  <a:srgbClr val="F1EDE3"/>
                </a:solidFill>
                <a:latin typeface="Arial"/>
                <a:cs typeface="Arial"/>
              </a:rPr>
              <a:t>programmes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60" dirty="0">
                <a:solidFill>
                  <a:srgbClr val="F1EDE3"/>
                </a:solidFill>
                <a:latin typeface="Arial"/>
                <a:cs typeface="Arial"/>
              </a:rPr>
              <a:t>are</a:t>
            </a:r>
            <a:r>
              <a:rPr sz="1600" spc="-7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5" dirty="0">
                <a:solidFill>
                  <a:srgbClr val="F1EDE3"/>
                </a:solidFill>
                <a:latin typeface="Arial"/>
                <a:cs typeface="Arial"/>
              </a:rPr>
              <a:t>built </a:t>
            </a:r>
            <a:r>
              <a:rPr sz="1600" spc="155" dirty="0">
                <a:solidFill>
                  <a:srgbClr val="F1EDE3"/>
                </a:solidFill>
                <a:latin typeface="Arial"/>
                <a:cs typeface="Arial"/>
              </a:rPr>
              <a:t>with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you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to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45" dirty="0">
                <a:solidFill>
                  <a:srgbClr val="F1EDE3"/>
                </a:solidFill>
                <a:latin typeface="Arial"/>
                <a:cs typeface="Arial"/>
              </a:rPr>
              <a:t>oversee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the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matching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of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50" dirty="0">
                <a:solidFill>
                  <a:srgbClr val="F1EDE3"/>
                </a:solidFill>
                <a:latin typeface="Arial"/>
                <a:cs typeface="Arial"/>
              </a:rPr>
              <a:t>mentor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F1EDE3"/>
                </a:solidFill>
                <a:latin typeface="Arial"/>
                <a:cs typeface="Arial"/>
              </a:rPr>
              <a:t>and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mentee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as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5" dirty="0">
                <a:solidFill>
                  <a:srgbClr val="F1EDE3"/>
                </a:solidFill>
                <a:latin typeface="Arial"/>
                <a:cs typeface="Arial"/>
              </a:rPr>
              <a:t>well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F1EDE3"/>
                </a:solidFill>
                <a:latin typeface="Arial"/>
                <a:cs typeface="Arial"/>
              </a:rPr>
              <a:t>as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training</a:t>
            </a:r>
            <a:r>
              <a:rPr sz="1600" spc="-1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sessions</a:t>
            </a:r>
            <a:r>
              <a:rPr sz="1600" spc="-1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to</a:t>
            </a:r>
            <a:r>
              <a:rPr sz="1600" spc="-1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participants</a:t>
            </a:r>
            <a:r>
              <a:rPr sz="1600" spc="-1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F1EDE3"/>
                </a:solidFill>
                <a:latin typeface="Arial"/>
                <a:cs typeface="Arial"/>
              </a:rPr>
              <a:t>so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that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all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60" dirty="0">
                <a:solidFill>
                  <a:srgbClr val="F1EDE3"/>
                </a:solidFill>
                <a:latin typeface="Arial"/>
                <a:cs typeface="Arial"/>
              </a:rPr>
              <a:t>are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aware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of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the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1EDE3"/>
                </a:solidFill>
                <a:latin typeface="Arial"/>
                <a:cs typeface="Arial"/>
              </a:rPr>
              <a:t>process.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22949" y="7296779"/>
            <a:ext cx="3299460" cy="854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600" spc="75" dirty="0">
                <a:solidFill>
                  <a:srgbClr val="F1EDE3"/>
                </a:solidFill>
                <a:latin typeface="Arial"/>
                <a:cs typeface="Arial"/>
              </a:rPr>
              <a:t>Regular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reminders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F1EDE3"/>
                </a:solidFill>
                <a:latin typeface="Arial"/>
                <a:cs typeface="Arial"/>
              </a:rPr>
              <a:t>and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check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35" dirty="0">
                <a:solidFill>
                  <a:srgbClr val="F1EDE3"/>
                </a:solidFill>
                <a:latin typeface="Arial"/>
                <a:cs typeface="Arial"/>
              </a:rPr>
              <a:t>ins </a:t>
            </a:r>
            <a:r>
              <a:rPr sz="1600" spc="60" dirty="0">
                <a:solidFill>
                  <a:srgbClr val="F1EDE3"/>
                </a:solidFill>
                <a:latin typeface="Arial"/>
                <a:cs typeface="Arial"/>
              </a:rPr>
              <a:t>are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also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provided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to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5" dirty="0">
                <a:solidFill>
                  <a:srgbClr val="F1EDE3"/>
                </a:solidFill>
                <a:latin typeface="Arial"/>
                <a:cs typeface="Arial"/>
              </a:rPr>
              <a:t>reduce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the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chance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of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loss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4" dirty="0">
                <a:solidFill>
                  <a:srgbClr val="F1EDE3"/>
                </a:solidFill>
                <a:latin typeface="Arial"/>
                <a:cs typeface="Arial"/>
              </a:rPr>
              <a:t>in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motivation.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22949" y="2756544"/>
            <a:ext cx="4928235" cy="2632075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 marR="5080">
              <a:lnSpc>
                <a:spcPts val="3300"/>
              </a:lnSpc>
              <a:spcBef>
                <a:spcPts val="760"/>
              </a:spcBef>
            </a:pPr>
            <a:r>
              <a:rPr sz="3300" spc="80" dirty="0">
                <a:solidFill>
                  <a:srgbClr val="FF815C"/>
                </a:solidFill>
                <a:latin typeface="Arial"/>
                <a:cs typeface="Arial"/>
              </a:rPr>
              <a:t>BESPOKE</a:t>
            </a:r>
            <a:r>
              <a:rPr sz="3300" spc="-40" dirty="0">
                <a:solidFill>
                  <a:srgbClr val="FF815C"/>
                </a:solidFill>
                <a:latin typeface="Arial"/>
                <a:cs typeface="Arial"/>
              </a:rPr>
              <a:t> </a:t>
            </a:r>
            <a:r>
              <a:rPr sz="3300" spc="105" dirty="0">
                <a:solidFill>
                  <a:srgbClr val="FF815C"/>
                </a:solidFill>
                <a:latin typeface="Arial"/>
                <a:cs typeface="Arial"/>
              </a:rPr>
              <a:t>MENTORING </a:t>
            </a:r>
            <a:r>
              <a:rPr sz="3300" spc="95" dirty="0">
                <a:solidFill>
                  <a:srgbClr val="FF815C"/>
                </a:solidFill>
                <a:latin typeface="Arial"/>
                <a:cs typeface="Arial"/>
              </a:rPr>
              <a:t>PROGRAMMES</a:t>
            </a:r>
            <a:endParaRPr sz="3300">
              <a:latin typeface="Arial"/>
              <a:cs typeface="Arial"/>
            </a:endParaRPr>
          </a:p>
          <a:p>
            <a:pPr marL="12700" marR="1358265">
              <a:lnSpc>
                <a:spcPct val="113300"/>
              </a:lnSpc>
              <a:spcBef>
                <a:spcPts val="2390"/>
              </a:spcBef>
            </a:pPr>
            <a:r>
              <a:rPr sz="1600" spc="125" dirty="0">
                <a:solidFill>
                  <a:srgbClr val="F1EDE3"/>
                </a:solidFill>
                <a:latin typeface="Arial"/>
                <a:cs typeface="Arial"/>
              </a:rPr>
              <a:t>Mentoring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0" dirty="0">
                <a:solidFill>
                  <a:srgbClr val="F1EDE3"/>
                </a:solidFill>
                <a:latin typeface="Arial"/>
                <a:cs typeface="Arial"/>
              </a:rPr>
              <a:t>programmes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0" dirty="0">
                <a:solidFill>
                  <a:srgbClr val="F1EDE3"/>
                </a:solidFill>
                <a:latin typeface="Arial"/>
                <a:cs typeface="Arial"/>
              </a:rPr>
              <a:t>within </a:t>
            </a:r>
            <a:r>
              <a:rPr sz="1600" spc="75" dirty="0">
                <a:solidFill>
                  <a:srgbClr val="F1EDE3"/>
                </a:solidFill>
                <a:latin typeface="Arial"/>
                <a:cs typeface="Arial"/>
              </a:rPr>
              <a:t>organsiations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5" dirty="0">
                <a:solidFill>
                  <a:srgbClr val="F1EDE3"/>
                </a:solidFill>
                <a:latin typeface="Arial"/>
                <a:cs typeface="Arial"/>
              </a:rPr>
              <a:t>can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4" dirty="0">
                <a:solidFill>
                  <a:srgbClr val="F1EDE3"/>
                </a:solidFill>
                <a:latin typeface="Arial"/>
                <a:cs typeface="Arial"/>
              </a:rPr>
              <a:t>be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F1EDE3"/>
                </a:solidFill>
                <a:latin typeface="Arial"/>
                <a:cs typeface="Arial"/>
              </a:rPr>
              <a:t>very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powerful </a:t>
            </a:r>
            <a:r>
              <a:rPr sz="1600" spc="125" dirty="0">
                <a:solidFill>
                  <a:srgbClr val="F1EDE3"/>
                </a:solidFill>
                <a:latin typeface="Arial"/>
                <a:cs typeface="Arial"/>
              </a:rPr>
              <a:t>and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70" dirty="0">
                <a:solidFill>
                  <a:srgbClr val="F1EDE3"/>
                </a:solidFill>
                <a:latin typeface="Arial"/>
                <a:cs typeface="Arial"/>
              </a:rPr>
              <a:t>foster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F1EDE3"/>
                </a:solidFill>
                <a:latin typeface="Arial"/>
                <a:cs typeface="Arial"/>
              </a:rPr>
              <a:t>company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values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as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75" dirty="0">
                <a:solidFill>
                  <a:srgbClr val="F1EDE3"/>
                </a:solidFill>
                <a:latin typeface="Arial"/>
                <a:cs typeface="Arial"/>
              </a:rPr>
              <a:t>well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as</a:t>
            </a:r>
            <a:r>
              <a:rPr sz="1600" spc="-1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providing</a:t>
            </a:r>
            <a:r>
              <a:rPr sz="1600" spc="-1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connections</a:t>
            </a:r>
            <a:r>
              <a:rPr sz="1600" spc="-1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across</a:t>
            </a:r>
            <a:r>
              <a:rPr sz="1600" spc="-1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the </a:t>
            </a:r>
            <a:r>
              <a:rPr sz="1600" spc="60" dirty="0">
                <a:solidFill>
                  <a:srgbClr val="F1EDE3"/>
                </a:solidFill>
                <a:latin typeface="Arial"/>
                <a:cs typeface="Arial"/>
              </a:rPr>
              <a:t>organisation.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43431" y="3982079"/>
            <a:ext cx="3495675" cy="854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600" spc="95" dirty="0">
                <a:solidFill>
                  <a:srgbClr val="F1EDE3"/>
                </a:solidFill>
                <a:latin typeface="Arial"/>
                <a:cs typeface="Arial"/>
              </a:rPr>
              <a:t>Providing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companies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55" dirty="0">
                <a:solidFill>
                  <a:srgbClr val="F1EDE3"/>
                </a:solidFill>
                <a:latin typeface="Arial"/>
                <a:cs typeface="Arial"/>
              </a:rPr>
              <a:t>with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the </a:t>
            </a:r>
            <a:r>
              <a:rPr sz="1600" spc="80" dirty="0">
                <a:solidFill>
                  <a:srgbClr val="F1EDE3"/>
                </a:solidFill>
                <a:latin typeface="Arial"/>
                <a:cs typeface="Arial"/>
              </a:rPr>
              <a:t>exceptional</a:t>
            </a:r>
            <a:r>
              <a:rPr sz="1600" spc="-4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0" dirty="0">
                <a:solidFill>
                  <a:srgbClr val="F1EDE3"/>
                </a:solidFill>
                <a:latin typeface="Arial"/>
                <a:cs typeface="Arial"/>
              </a:rPr>
              <a:t>opportunity</a:t>
            </a:r>
            <a:r>
              <a:rPr sz="1600" spc="-4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to</a:t>
            </a:r>
            <a:r>
              <a:rPr sz="1600" spc="-4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support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cohorts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0" dirty="0">
                <a:solidFill>
                  <a:srgbClr val="F1EDE3"/>
                </a:solidFill>
                <a:latin typeface="Arial"/>
                <a:cs typeface="Arial"/>
              </a:rPr>
              <a:t>on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a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journey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of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1EDE3"/>
                </a:solidFill>
                <a:latin typeface="Arial"/>
                <a:cs typeface="Arial"/>
              </a:rPr>
              <a:t>discovery.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43431" y="5086979"/>
            <a:ext cx="3941445" cy="1130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600" spc="65" dirty="0">
                <a:solidFill>
                  <a:srgbClr val="F1EDE3"/>
                </a:solidFill>
                <a:latin typeface="Arial"/>
                <a:cs typeface="Arial"/>
              </a:rPr>
              <a:t>Based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0" dirty="0">
                <a:solidFill>
                  <a:srgbClr val="F1EDE3"/>
                </a:solidFill>
                <a:latin typeface="Arial"/>
                <a:cs typeface="Arial"/>
              </a:rPr>
              <a:t>on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a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5" dirty="0">
                <a:solidFill>
                  <a:srgbClr val="F1EDE3"/>
                </a:solidFill>
                <a:latin typeface="Arial"/>
                <a:cs typeface="Arial"/>
              </a:rPr>
              <a:t>transformation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0" dirty="0">
                <a:solidFill>
                  <a:srgbClr val="F1EDE3"/>
                </a:solidFill>
                <a:latin typeface="Arial"/>
                <a:cs typeface="Arial"/>
              </a:rPr>
              <a:t>model,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cohorts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of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70" dirty="0">
                <a:solidFill>
                  <a:srgbClr val="F1EDE3"/>
                </a:solidFill>
                <a:latin typeface="Arial"/>
                <a:cs typeface="Arial"/>
              </a:rPr>
              <a:t>up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to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six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5" dirty="0">
                <a:solidFill>
                  <a:srgbClr val="F1EDE3"/>
                </a:solidFill>
                <a:latin typeface="Arial"/>
                <a:cs typeface="Arial"/>
              </a:rPr>
              <a:t>will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55" dirty="0">
                <a:solidFill>
                  <a:srgbClr val="F1EDE3"/>
                </a:solidFill>
                <a:latin typeface="Arial"/>
                <a:cs typeface="Arial"/>
              </a:rPr>
              <a:t>meet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70" dirty="0">
                <a:solidFill>
                  <a:srgbClr val="F1EDE3"/>
                </a:solidFill>
                <a:latin typeface="Arial"/>
                <a:cs typeface="Arial"/>
              </a:rPr>
              <a:t>regularly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to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support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one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5" dirty="0">
                <a:solidFill>
                  <a:srgbClr val="F1EDE3"/>
                </a:solidFill>
                <a:latin typeface="Arial"/>
                <a:cs typeface="Arial"/>
              </a:rPr>
              <a:t>another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as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they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work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5" dirty="0">
                <a:solidFill>
                  <a:srgbClr val="F1EDE3"/>
                </a:solidFill>
                <a:latin typeface="Arial"/>
                <a:cs typeface="Arial"/>
              </a:rPr>
              <a:t>on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areas</a:t>
            </a:r>
            <a:r>
              <a:rPr sz="1600" spc="1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of</a:t>
            </a:r>
            <a:r>
              <a:rPr sz="1600" spc="1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development.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43431" y="6468104"/>
            <a:ext cx="3766185" cy="854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This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is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5" dirty="0">
                <a:solidFill>
                  <a:srgbClr val="F1EDE3"/>
                </a:solidFill>
                <a:latin typeface="Arial"/>
                <a:cs typeface="Arial"/>
              </a:rPr>
              <a:t>an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70" dirty="0">
                <a:solidFill>
                  <a:srgbClr val="F1EDE3"/>
                </a:solidFill>
                <a:latin typeface="Arial"/>
                <a:cs typeface="Arial"/>
              </a:rPr>
              <a:t>ideal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50" dirty="0">
                <a:solidFill>
                  <a:srgbClr val="F1EDE3"/>
                </a:solidFill>
                <a:latin typeface="Arial"/>
                <a:cs typeface="Arial"/>
              </a:rPr>
              <a:t>programme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for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talent </a:t>
            </a:r>
            <a:r>
              <a:rPr sz="1600" spc="70" dirty="0">
                <a:solidFill>
                  <a:srgbClr val="F1EDE3"/>
                </a:solidFill>
                <a:latin typeface="Arial"/>
                <a:cs typeface="Arial"/>
              </a:rPr>
              <a:t>pools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F1EDE3"/>
                </a:solidFill>
                <a:latin typeface="Arial"/>
                <a:cs typeface="Arial"/>
              </a:rPr>
              <a:t>and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5" dirty="0">
                <a:solidFill>
                  <a:srgbClr val="F1EDE3"/>
                </a:solidFill>
                <a:latin typeface="Arial"/>
                <a:cs typeface="Arial"/>
              </a:rPr>
              <a:t>can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provide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a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5" dirty="0">
                <a:solidFill>
                  <a:srgbClr val="F1EDE3"/>
                </a:solidFill>
                <a:latin typeface="Arial"/>
                <a:cs typeface="Arial"/>
              </a:rPr>
              <a:t>great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F1EDE3"/>
                </a:solidFill>
                <a:latin typeface="Arial"/>
                <a:cs typeface="Arial"/>
              </a:rPr>
              <a:t>catalyst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for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0" dirty="0">
                <a:solidFill>
                  <a:srgbClr val="F1EDE3"/>
                </a:solidFill>
                <a:latin typeface="Arial"/>
                <a:cs typeface="Arial"/>
              </a:rPr>
              <a:t>organisational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development.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43431" y="7573004"/>
            <a:ext cx="3851910" cy="854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Meetings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55" dirty="0">
                <a:solidFill>
                  <a:srgbClr val="F1EDE3"/>
                </a:solidFill>
                <a:latin typeface="Arial"/>
                <a:cs typeface="Arial"/>
              </a:rPr>
              <a:t>with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sponosres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F1EDE3"/>
                </a:solidFill>
                <a:latin typeface="Arial"/>
                <a:cs typeface="Arial"/>
              </a:rPr>
              <a:t>and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0" dirty="0">
                <a:solidFill>
                  <a:srgbClr val="F1EDE3"/>
                </a:solidFill>
                <a:latin typeface="Arial"/>
                <a:cs typeface="Arial"/>
              </a:rPr>
              <a:t>regular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updates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75" dirty="0">
                <a:solidFill>
                  <a:srgbClr val="F1EDE3"/>
                </a:solidFill>
                <a:latin typeface="Arial"/>
                <a:cs typeface="Arial"/>
              </a:rPr>
              <a:t>ensure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that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the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F1EDE3"/>
                </a:solidFill>
                <a:latin typeface="Arial"/>
                <a:cs typeface="Arial"/>
              </a:rPr>
              <a:t>organisation’s </a:t>
            </a:r>
            <a:r>
              <a:rPr sz="1600" spc="70" dirty="0">
                <a:solidFill>
                  <a:srgbClr val="F1EDE3"/>
                </a:solidFill>
                <a:latin typeface="Arial"/>
                <a:cs typeface="Arial"/>
              </a:rPr>
              <a:t>objectives</a:t>
            </a:r>
            <a:r>
              <a:rPr sz="1600" spc="-7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60" dirty="0">
                <a:solidFill>
                  <a:srgbClr val="F1EDE3"/>
                </a:solidFill>
                <a:latin typeface="Arial"/>
                <a:cs typeface="Arial"/>
              </a:rPr>
              <a:t>are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met.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8122" y="2756544"/>
            <a:ext cx="995807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36920" algn="l"/>
              </a:tabLst>
            </a:pPr>
            <a:r>
              <a:rPr sz="3300" spc="170" dirty="0">
                <a:solidFill>
                  <a:srgbClr val="FF815C"/>
                </a:solidFill>
                <a:latin typeface="Arial"/>
                <a:cs typeface="Arial"/>
              </a:rPr>
              <a:t>INDIVIDUAL</a:t>
            </a:r>
            <a:r>
              <a:rPr sz="3300" spc="-35" dirty="0">
                <a:solidFill>
                  <a:srgbClr val="FF815C"/>
                </a:solidFill>
                <a:latin typeface="Arial"/>
                <a:cs typeface="Arial"/>
              </a:rPr>
              <a:t> </a:t>
            </a:r>
            <a:r>
              <a:rPr sz="3300" spc="100" dirty="0">
                <a:solidFill>
                  <a:srgbClr val="FF815C"/>
                </a:solidFill>
                <a:latin typeface="Arial"/>
                <a:cs typeface="Arial"/>
              </a:rPr>
              <a:t>COACHING</a:t>
            </a:r>
            <a:r>
              <a:rPr sz="3300" dirty="0">
                <a:solidFill>
                  <a:srgbClr val="FF815C"/>
                </a:solidFill>
                <a:latin typeface="Arial"/>
                <a:cs typeface="Arial"/>
              </a:rPr>
              <a:t>	</a:t>
            </a:r>
            <a:r>
              <a:rPr sz="3300" spc="100" dirty="0">
                <a:solidFill>
                  <a:srgbClr val="FF815C"/>
                </a:solidFill>
                <a:latin typeface="Arial"/>
                <a:cs typeface="Arial"/>
              </a:rPr>
              <a:t>GROUP</a:t>
            </a:r>
            <a:r>
              <a:rPr sz="3300" spc="-35" dirty="0">
                <a:solidFill>
                  <a:srgbClr val="FF815C"/>
                </a:solidFill>
                <a:latin typeface="Arial"/>
                <a:cs typeface="Arial"/>
              </a:rPr>
              <a:t> </a:t>
            </a:r>
            <a:r>
              <a:rPr sz="3300" spc="100" dirty="0">
                <a:solidFill>
                  <a:srgbClr val="FF815C"/>
                </a:solidFill>
                <a:latin typeface="Arial"/>
                <a:cs typeface="Arial"/>
              </a:rPr>
              <a:t>COACHING</a:t>
            </a:r>
            <a:endParaRPr sz="3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9723" y="3982079"/>
            <a:ext cx="3877945" cy="577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Individual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coaching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0" dirty="0">
                <a:solidFill>
                  <a:srgbClr val="F1EDE3"/>
                </a:solidFill>
                <a:latin typeface="Arial"/>
                <a:cs typeface="Arial"/>
              </a:rPr>
              <a:t>programmes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85" dirty="0">
                <a:solidFill>
                  <a:srgbClr val="F1EDE3"/>
                </a:solidFill>
                <a:latin typeface="Arial"/>
                <a:cs typeface="Arial"/>
              </a:rPr>
              <a:t>of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F1EDE3"/>
                </a:solidFill>
                <a:latin typeface="Arial"/>
                <a:cs typeface="Arial"/>
              </a:rPr>
              <a:t>six </a:t>
            </a:r>
            <a:r>
              <a:rPr sz="1600" spc="-10" dirty="0">
                <a:solidFill>
                  <a:srgbClr val="F1EDE3"/>
                </a:solidFill>
                <a:latin typeface="Arial"/>
                <a:cs typeface="Arial"/>
              </a:rPr>
              <a:t>sessions.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9723" y="4810754"/>
            <a:ext cx="3721100" cy="1406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0165">
              <a:lnSpc>
                <a:spcPct val="113300"/>
              </a:lnSpc>
              <a:spcBef>
                <a:spcPts val="100"/>
              </a:spcBef>
            </a:pPr>
            <a:r>
              <a:rPr sz="1600" spc="114" dirty="0">
                <a:solidFill>
                  <a:srgbClr val="F1EDE3"/>
                </a:solidFill>
                <a:latin typeface="Arial"/>
                <a:cs typeface="Arial"/>
              </a:rPr>
              <a:t>Built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4" dirty="0">
                <a:solidFill>
                  <a:srgbClr val="F1EDE3"/>
                </a:solidFill>
                <a:latin typeface="Arial"/>
                <a:cs typeface="Arial"/>
              </a:rPr>
              <a:t>around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a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5" dirty="0">
                <a:solidFill>
                  <a:srgbClr val="F1EDE3"/>
                </a:solidFill>
                <a:latin typeface="Arial"/>
                <a:cs typeface="Arial"/>
              </a:rPr>
              <a:t>transformation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F1EDE3"/>
                </a:solidFill>
                <a:latin typeface="Arial"/>
                <a:cs typeface="Arial"/>
              </a:rPr>
              <a:t>model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that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focuses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0" dirty="0">
                <a:solidFill>
                  <a:srgbClr val="F1EDE3"/>
                </a:solidFill>
                <a:latin typeface="Arial"/>
                <a:cs typeface="Arial"/>
              </a:rPr>
              <a:t>on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0" dirty="0">
                <a:solidFill>
                  <a:srgbClr val="F1EDE3"/>
                </a:solidFill>
                <a:latin typeface="Arial"/>
                <a:cs typeface="Arial"/>
              </a:rPr>
              <a:t>mind,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habits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and </a:t>
            </a:r>
            <a:r>
              <a:rPr sz="1600" spc="120" dirty="0">
                <a:solidFill>
                  <a:srgbClr val="F1EDE3"/>
                </a:solidFill>
                <a:latin typeface="Arial"/>
                <a:cs typeface="Arial"/>
              </a:rPr>
              <a:t>environment</a:t>
            </a:r>
            <a:r>
              <a:rPr sz="1600" spc="-1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the</a:t>
            </a:r>
            <a:r>
              <a:rPr sz="1600" spc="-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six</a:t>
            </a:r>
            <a:r>
              <a:rPr sz="1600" spc="-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sessions</a:t>
            </a:r>
            <a:r>
              <a:rPr sz="1600" spc="-1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support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the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individual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as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they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embark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30" dirty="0">
                <a:solidFill>
                  <a:srgbClr val="F1EDE3"/>
                </a:solidFill>
                <a:latin typeface="Arial"/>
                <a:cs typeface="Arial"/>
              </a:rPr>
              <a:t>on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the </a:t>
            </a:r>
            <a:r>
              <a:rPr sz="1600" spc="100" dirty="0">
                <a:solidFill>
                  <a:srgbClr val="F1EDE3"/>
                </a:solidFill>
                <a:latin typeface="Arial"/>
                <a:cs typeface="Arial"/>
              </a:rPr>
              <a:t>coaching</a:t>
            </a:r>
            <a:r>
              <a:rPr sz="1600" spc="-4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F1EDE3"/>
                </a:solidFill>
                <a:latin typeface="Arial"/>
                <a:cs typeface="Arial"/>
              </a:rPr>
              <a:t>journey.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9723" y="6468104"/>
            <a:ext cx="3830320" cy="1682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600" spc="105" dirty="0">
                <a:solidFill>
                  <a:srgbClr val="F1EDE3"/>
                </a:solidFill>
                <a:latin typeface="Arial"/>
                <a:cs typeface="Arial"/>
              </a:rPr>
              <a:t>Whilst</a:t>
            </a:r>
            <a:r>
              <a:rPr sz="1600" spc="-3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0" dirty="0">
                <a:solidFill>
                  <a:srgbClr val="F1EDE3"/>
                </a:solidFill>
                <a:latin typeface="Arial"/>
                <a:cs typeface="Arial"/>
              </a:rPr>
              <a:t>all</a:t>
            </a:r>
            <a:r>
              <a:rPr sz="1600" spc="-2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sessions</a:t>
            </a:r>
            <a:r>
              <a:rPr sz="1600" spc="-2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0" dirty="0">
                <a:solidFill>
                  <a:srgbClr val="F1EDE3"/>
                </a:solidFill>
                <a:latin typeface="Arial"/>
                <a:cs typeface="Arial"/>
              </a:rPr>
              <a:t>remain</a:t>
            </a:r>
            <a:r>
              <a:rPr sz="1600" spc="-2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65" dirty="0">
                <a:solidFill>
                  <a:srgbClr val="F1EDE3"/>
                </a:solidFill>
                <a:latin typeface="Arial"/>
                <a:cs typeface="Arial"/>
              </a:rPr>
              <a:t>confidential, </a:t>
            </a:r>
            <a:r>
              <a:rPr sz="1600" spc="135" dirty="0">
                <a:solidFill>
                  <a:srgbClr val="F1EDE3"/>
                </a:solidFill>
                <a:latin typeface="Arial"/>
                <a:cs typeface="Arial"/>
              </a:rPr>
              <a:t>the</a:t>
            </a:r>
            <a:r>
              <a:rPr sz="1600" spc="-7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70" dirty="0">
                <a:solidFill>
                  <a:srgbClr val="F1EDE3"/>
                </a:solidFill>
                <a:latin typeface="Arial"/>
                <a:cs typeface="Arial"/>
              </a:rPr>
              <a:t>individual’s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5" dirty="0">
                <a:solidFill>
                  <a:srgbClr val="F1EDE3"/>
                </a:solidFill>
                <a:latin typeface="Arial"/>
                <a:cs typeface="Arial"/>
              </a:rPr>
              <a:t>manager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5" dirty="0">
                <a:solidFill>
                  <a:srgbClr val="F1EDE3"/>
                </a:solidFill>
                <a:latin typeface="Arial"/>
                <a:cs typeface="Arial"/>
              </a:rPr>
              <a:t>will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be </a:t>
            </a:r>
            <a:r>
              <a:rPr sz="1600" spc="80" dirty="0">
                <a:solidFill>
                  <a:srgbClr val="F1EDE3"/>
                </a:solidFill>
                <a:latin typeface="Arial"/>
                <a:cs typeface="Arial"/>
              </a:rPr>
              <a:t>involved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as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5" dirty="0">
                <a:solidFill>
                  <a:srgbClr val="F1EDE3"/>
                </a:solidFill>
                <a:latin typeface="Arial"/>
                <a:cs typeface="Arial"/>
              </a:rPr>
              <a:t>well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as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feedback</a:t>
            </a:r>
            <a:r>
              <a:rPr sz="1600" spc="-6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5" dirty="0">
                <a:solidFill>
                  <a:srgbClr val="F1EDE3"/>
                </a:solidFill>
                <a:latin typeface="Arial"/>
                <a:cs typeface="Arial"/>
              </a:rPr>
              <a:t>from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55" dirty="0">
                <a:solidFill>
                  <a:srgbClr val="F1EDE3"/>
                </a:solidFill>
                <a:latin typeface="Arial"/>
                <a:cs typeface="Arial"/>
              </a:rPr>
              <a:t>key </a:t>
            </a:r>
            <a:r>
              <a:rPr sz="1600" spc="70" dirty="0">
                <a:solidFill>
                  <a:srgbClr val="F1EDE3"/>
                </a:solidFill>
                <a:latin typeface="Arial"/>
                <a:cs typeface="Arial"/>
              </a:rPr>
              <a:t>stakeholders</a:t>
            </a:r>
            <a:r>
              <a:rPr sz="1600" spc="-5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20" dirty="0">
                <a:solidFill>
                  <a:srgbClr val="F1EDE3"/>
                </a:solidFill>
                <a:latin typeface="Arial"/>
                <a:cs typeface="Arial"/>
              </a:rPr>
              <a:t>sought</a:t>
            </a:r>
            <a:r>
              <a:rPr sz="1600" spc="-4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to</a:t>
            </a:r>
            <a:r>
              <a:rPr sz="1600" spc="-4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65" dirty="0">
                <a:solidFill>
                  <a:srgbClr val="F1EDE3"/>
                </a:solidFill>
                <a:latin typeface="Arial"/>
                <a:cs typeface="Arial"/>
              </a:rPr>
              <a:t>ensure </a:t>
            </a:r>
            <a:r>
              <a:rPr sz="1600" spc="180" dirty="0">
                <a:solidFill>
                  <a:srgbClr val="F1EDE3"/>
                </a:solidFill>
                <a:latin typeface="Arial"/>
                <a:cs typeface="Arial"/>
              </a:rPr>
              <a:t>maximum</a:t>
            </a:r>
            <a:r>
              <a:rPr sz="1600" spc="-60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0" dirty="0">
                <a:solidFill>
                  <a:srgbClr val="F1EDE3"/>
                </a:solidFill>
                <a:latin typeface="Arial"/>
                <a:cs typeface="Arial"/>
              </a:rPr>
              <a:t>impact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1EDE3"/>
                </a:solidFill>
                <a:latin typeface="Arial"/>
                <a:cs typeface="Arial"/>
              </a:rPr>
              <a:t>is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90" dirty="0">
                <a:solidFill>
                  <a:srgbClr val="F1EDE3"/>
                </a:solidFill>
                <a:latin typeface="Arial"/>
                <a:cs typeface="Arial"/>
              </a:rPr>
              <a:t>felt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45" dirty="0">
                <a:solidFill>
                  <a:srgbClr val="F1EDE3"/>
                </a:solidFill>
                <a:latin typeface="Arial"/>
                <a:cs typeface="Arial"/>
              </a:rPr>
              <a:t>from</a:t>
            </a:r>
            <a:r>
              <a:rPr sz="1600" spc="-55" dirty="0">
                <a:solidFill>
                  <a:srgbClr val="F1EDE3"/>
                </a:solidFill>
                <a:latin typeface="Arial"/>
                <a:cs typeface="Arial"/>
              </a:rPr>
              <a:t> </a:t>
            </a:r>
            <a:r>
              <a:rPr sz="1600" spc="110" dirty="0">
                <a:solidFill>
                  <a:srgbClr val="F1EDE3"/>
                </a:solidFill>
                <a:latin typeface="Arial"/>
                <a:cs typeface="Arial"/>
              </a:rPr>
              <a:t>the programme.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78602" y="8969375"/>
            <a:ext cx="1266634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85" dirty="0">
                <a:solidFill>
                  <a:srgbClr val="FF815C"/>
                </a:solidFill>
                <a:latin typeface="Arial"/>
                <a:cs typeface="Arial"/>
              </a:rPr>
              <a:t>WORKSHOPS,</a:t>
            </a:r>
            <a:r>
              <a:rPr sz="3300" dirty="0">
                <a:solidFill>
                  <a:srgbClr val="FF815C"/>
                </a:solidFill>
                <a:latin typeface="Arial"/>
                <a:cs typeface="Arial"/>
              </a:rPr>
              <a:t> EVENT</a:t>
            </a:r>
            <a:r>
              <a:rPr sz="3300" spc="10" dirty="0">
                <a:solidFill>
                  <a:srgbClr val="FF815C"/>
                </a:solidFill>
                <a:latin typeface="Arial"/>
                <a:cs typeface="Arial"/>
              </a:rPr>
              <a:t> </a:t>
            </a:r>
            <a:r>
              <a:rPr sz="3300" spc="70" dirty="0">
                <a:solidFill>
                  <a:srgbClr val="FF815C"/>
                </a:solidFill>
                <a:latin typeface="Arial"/>
                <a:cs typeface="Arial"/>
              </a:rPr>
              <a:t>SPEAKING</a:t>
            </a:r>
            <a:r>
              <a:rPr sz="3300" spc="15" dirty="0">
                <a:solidFill>
                  <a:srgbClr val="FF815C"/>
                </a:solidFill>
                <a:latin typeface="Arial"/>
                <a:cs typeface="Arial"/>
              </a:rPr>
              <a:t> </a:t>
            </a:r>
            <a:r>
              <a:rPr sz="3300" spc="254" dirty="0">
                <a:solidFill>
                  <a:srgbClr val="FF815C"/>
                </a:solidFill>
                <a:latin typeface="Arial"/>
                <a:cs typeface="Arial"/>
              </a:rPr>
              <a:t>AND</a:t>
            </a:r>
            <a:r>
              <a:rPr sz="3300" spc="10" dirty="0">
                <a:solidFill>
                  <a:srgbClr val="FF815C"/>
                </a:solidFill>
                <a:latin typeface="Arial"/>
                <a:cs typeface="Arial"/>
              </a:rPr>
              <a:t> </a:t>
            </a:r>
            <a:r>
              <a:rPr sz="3300" spc="135" dirty="0">
                <a:solidFill>
                  <a:srgbClr val="FF815C"/>
                </a:solidFill>
                <a:latin typeface="Arial"/>
                <a:cs typeface="Arial"/>
              </a:rPr>
              <a:t>PANEL</a:t>
            </a:r>
            <a:r>
              <a:rPr sz="3300" spc="15" dirty="0">
                <a:solidFill>
                  <a:srgbClr val="FF815C"/>
                </a:solidFill>
                <a:latin typeface="Arial"/>
                <a:cs typeface="Arial"/>
              </a:rPr>
              <a:t> </a:t>
            </a:r>
            <a:r>
              <a:rPr sz="3300" spc="-10" dirty="0">
                <a:solidFill>
                  <a:srgbClr val="FF815C"/>
                </a:solidFill>
                <a:latin typeface="Arial"/>
                <a:cs typeface="Arial"/>
              </a:rPr>
              <a:t>DISCUSSIONS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35574" y="561938"/>
            <a:ext cx="5019409" cy="251396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592214" y="4854467"/>
            <a:ext cx="11151870" cy="502031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5"/>
              </a:spcBef>
            </a:pPr>
            <a:r>
              <a:rPr sz="3300" spc="140" dirty="0">
                <a:latin typeface="Arial"/>
                <a:cs typeface="Arial"/>
              </a:rPr>
              <a:t>If</a:t>
            </a:r>
            <a:r>
              <a:rPr sz="3300" spc="-45" dirty="0">
                <a:latin typeface="Arial"/>
                <a:cs typeface="Arial"/>
              </a:rPr>
              <a:t> </a:t>
            </a:r>
            <a:r>
              <a:rPr sz="3300" spc="250" dirty="0">
                <a:latin typeface="Arial"/>
                <a:cs typeface="Arial"/>
              </a:rPr>
              <a:t>you</a:t>
            </a:r>
            <a:r>
              <a:rPr sz="3300" spc="-40" dirty="0">
                <a:latin typeface="Arial"/>
                <a:cs typeface="Arial"/>
              </a:rPr>
              <a:t> </a:t>
            </a:r>
            <a:r>
              <a:rPr sz="3300" spc="260" dirty="0">
                <a:latin typeface="Arial"/>
                <a:cs typeface="Arial"/>
              </a:rPr>
              <a:t>wish</a:t>
            </a:r>
            <a:r>
              <a:rPr sz="3300" spc="-45" dirty="0">
                <a:latin typeface="Arial"/>
                <a:cs typeface="Arial"/>
              </a:rPr>
              <a:t> </a:t>
            </a:r>
            <a:r>
              <a:rPr sz="3300" spc="330" dirty="0">
                <a:latin typeface="Arial"/>
                <a:cs typeface="Arial"/>
              </a:rPr>
              <a:t>to</a:t>
            </a:r>
            <a:r>
              <a:rPr sz="3300" spc="-40" dirty="0">
                <a:latin typeface="Arial"/>
                <a:cs typeface="Arial"/>
              </a:rPr>
              <a:t> </a:t>
            </a:r>
            <a:r>
              <a:rPr sz="3300" spc="150" dirty="0">
                <a:latin typeface="Arial"/>
                <a:cs typeface="Arial"/>
              </a:rPr>
              <a:t>discuss</a:t>
            </a:r>
            <a:r>
              <a:rPr sz="3300" spc="-40" dirty="0">
                <a:latin typeface="Arial"/>
                <a:cs typeface="Arial"/>
              </a:rPr>
              <a:t> </a:t>
            </a:r>
            <a:r>
              <a:rPr sz="3300" spc="285" dirty="0">
                <a:latin typeface="Arial"/>
                <a:cs typeface="Arial"/>
              </a:rPr>
              <a:t>further</a:t>
            </a:r>
            <a:r>
              <a:rPr sz="3300" spc="-45" dirty="0">
                <a:latin typeface="Arial"/>
                <a:cs typeface="Arial"/>
              </a:rPr>
              <a:t> </a:t>
            </a:r>
            <a:r>
              <a:rPr sz="3300" spc="160" dirty="0">
                <a:latin typeface="Arial"/>
                <a:cs typeface="Arial"/>
              </a:rPr>
              <a:t>please</a:t>
            </a:r>
            <a:r>
              <a:rPr sz="3300" spc="-40" dirty="0">
                <a:latin typeface="Arial"/>
                <a:cs typeface="Arial"/>
              </a:rPr>
              <a:t> </a:t>
            </a:r>
            <a:r>
              <a:rPr sz="3300" spc="170" dirty="0">
                <a:latin typeface="Arial"/>
                <a:cs typeface="Arial"/>
              </a:rPr>
              <a:t>feel</a:t>
            </a:r>
            <a:r>
              <a:rPr sz="3300" spc="-40" dirty="0">
                <a:latin typeface="Arial"/>
                <a:cs typeface="Arial"/>
              </a:rPr>
              <a:t> </a:t>
            </a:r>
            <a:r>
              <a:rPr sz="3300" spc="185" dirty="0">
                <a:latin typeface="Arial"/>
                <a:cs typeface="Arial"/>
              </a:rPr>
              <a:t>free</a:t>
            </a:r>
            <a:r>
              <a:rPr sz="3300" spc="-45" dirty="0">
                <a:latin typeface="Arial"/>
                <a:cs typeface="Arial"/>
              </a:rPr>
              <a:t> </a:t>
            </a:r>
            <a:r>
              <a:rPr sz="3300" spc="120" dirty="0">
                <a:latin typeface="Arial"/>
                <a:cs typeface="Arial"/>
              </a:rPr>
              <a:t>to:</a:t>
            </a:r>
            <a:endParaRPr sz="3300">
              <a:latin typeface="Arial"/>
              <a:cs typeface="Arial"/>
            </a:endParaRPr>
          </a:p>
          <a:p>
            <a:pPr marL="12065" marR="5080" algn="ctr">
              <a:lnSpc>
                <a:spcPts val="3310"/>
              </a:lnSpc>
              <a:spcBef>
                <a:spcPts val="3319"/>
              </a:spcBef>
            </a:pPr>
            <a:r>
              <a:rPr sz="3300" spc="155" dirty="0">
                <a:latin typeface="Arial"/>
                <a:cs typeface="Arial"/>
              </a:rPr>
              <a:t>Email:</a:t>
            </a:r>
            <a:r>
              <a:rPr sz="3300" spc="-40" dirty="0">
                <a:latin typeface="Arial"/>
                <a:cs typeface="Arial"/>
              </a:rPr>
              <a:t> </a:t>
            </a:r>
            <a:r>
              <a:rPr sz="3300" spc="225" dirty="0">
                <a:latin typeface="Arial"/>
                <a:cs typeface="Arial"/>
                <a:hlinkClick r:id="rId3"/>
              </a:rPr>
              <a:t>jessharvey@thefemalementoringalliance.com</a:t>
            </a:r>
            <a:r>
              <a:rPr sz="3300" spc="225" dirty="0">
                <a:latin typeface="Arial"/>
                <a:cs typeface="Arial"/>
              </a:rPr>
              <a:t> </a:t>
            </a:r>
            <a:r>
              <a:rPr sz="3300" dirty="0">
                <a:latin typeface="Arial"/>
                <a:cs typeface="Arial"/>
              </a:rPr>
              <a:t>Call:</a:t>
            </a:r>
            <a:r>
              <a:rPr sz="3300" spc="45" dirty="0">
                <a:latin typeface="Arial"/>
                <a:cs typeface="Arial"/>
              </a:rPr>
              <a:t> </a:t>
            </a:r>
            <a:r>
              <a:rPr sz="3300" spc="245" dirty="0">
                <a:latin typeface="Arial"/>
                <a:cs typeface="Arial"/>
              </a:rPr>
              <a:t>07980</a:t>
            </a:r>
            <a:r>
              <a:rPr sz="3300" spc="50" dirty="0">
                <a:latin typeface="Arial"/>
                <a:cs typeface="Arial"/>
              </a:rPr>
              <a:t> </a:t>
            </a:r>
            <a:r>
              <a:rPr sz="3300" spc="170" dirty="0">
                <a:latin typeface="Arial"/>
                <a:cs typeface="Arial"/>
              </a:rPr>
              <a:t>298947</a:t>
            </a:r>
            <a:endParaRPr sz="3300">
              <a:latin typeface="Arial"/>
              <a:cs typeface="Arial"/>
            </a:endParaRPr>
          </a:p>
          <a:p>
            <a:pPr marR="102235" algn="ctr">
              <a:lnSpc>
                <a:spcPct val="100000"/>
              </a:lnSpc>
              <a:spcBef>
                <a:spcPts val="2670"/>
              </a:spcBef>
            </a:pPr>
            <a:r>
              <a:rPr sz="3300" spc="265" dirty="0">
                <a:latin typeface="Arial"/>
                <a:cs typeface="Arial"/>
                <a:hlinkClick r:id="rId4"/>
              </a:rPr>
              <a:t>www.thefemalementoringalliance.com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850">
              <a:latin typeface="Arial"/>
              <a:cs typeface="Arial"/>
            </a:endParaRPr>
          </a:p>
          <a:p>
            <a:pPr marL="4639945" marR="4190365" algn="ctr">
              <a:lnSpc>
                <a:spcPct val="166700"/>
              </a:lnSpc>
              <a:tabLst>
                <a:tab pos="6208395" algn="l"/>
              </a:tabLst>
            </a:pPr>
            <a:r>
              <a:rPr sz="3300" i="1" spc="505" dirty="0">
                <a:latin typeface="Times New Roman"/>
                <a:cs typeface="Times New Roman"/>
              </a:rPr>
              <a:t>Thank</a:t>
            </a:r>
            <a:r>
              <a:rPr sz="3300" i="1" dirty="0">
                <a:latin typeface="Times New Roman"/>
                <a:cs typeface="Times New Roman"/>
              </a:rPr>
              <a:t>	</a:t>
            </a:r>
            <a:r>
              <a:rPr sz="3300" i="1" spc="325" dirty="0">
                <a:latin typeface="Times New Roman"/>
                <a:cs typeface="Times New Roman"/>
              </a:rPr>
              <a:t>you </a:t>
            </a:r>
            <a:r>
              <a:rPr sz="3300" i="1" spc="675" dirty="0">
                <a:latin typeface="Times New Roman"/>
                <a:cs typeface="Times New Roman"/>
              </a:rPr>
              <a:t>Jess</a:t>
            </a:r>
            <a:endParaRPr sz="3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629</Words>
  <Application>Microsoft Macintosh PowerPoint</Application>
  <PresentationFormat>Custom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ALL ABOUT</vt:lpstr>
      <vt:lpstr>Jess Harvey I’m Jess, a transformation coach , wife and mother and founder of the Female Mentoring Alliance.</vt:lpstr>
      <vt:lpstr>WAYS TO WORK WITH ME PRIVATELY</vt:lpstr>
      <vt:lpstr>HOW I SUPPORT COMPANIES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Female Mentoring Alliance? I truly believe in the power of women supporting women and this is why I have created this space to allow women to come together and support one another. You will have the opportunity to have individual coaching and</dc:title>
  <dc:creator>Jessica Harvey</dc:creator>
  <cp:keywords>DAFo_72cNxw,BAETHk9gQsk</cp:keywords>
  <cp:lastModifiedBy>Caroline</cp:lastModifiedBy>
  <cp:revision>1</cp:revision>
  <dcterms:created xsi:type="dcterms:W3CDTF">2023-10-03T06:32:31Z</dcterms:created>
  <dcterms:modified xsi:type="dcterms:W3CDTF">2023-10-04T09:17:10Z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2023-10-03T00:00:00Z</vt:filetime>
  </property>
  <property fmtid="{D5CDD505-2E9C-101B-9397-08002B2CF9AE}" pid="3" name="Creator">
    <vt:lpwstr>Canva</vt:lpwstr>
  </property>
  <property fmtid="{D5CDD505-2E9C-101B-9397-08002B2CF9AE}" pid="4" name="LastSaved">
    <vt:filetime>2023-10-03T00:00:00Z</vt:filetime>
  </property>
  <property fmtid="{D5CDD505-2E9C-101B-9397-08002B2CF9AE}" pid="5" name="Producer">
    <vt:lpwstr>Canva</vt:lpwstr>
  </property>
</Properties>
</file>