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8288000" cy="10287000"/>
  <p:notesSz cx="18288000" cy="10287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6" d="100"/>
          <a:sy n="36" d="100"/>
        </p:scale>
        <p:origin x="-1440" y="-1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0" b="0" i="0">
                <a:solidFill>
                  <a:srgbClr val="F1EDE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04/10/23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000" b="0" i="0">
                <a:solidFill>
                  <a:srgbClr val="F1EDE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04/10/23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000" b="0" i="0">
                <a:solidFill>
                  <a:srgbClr val="F1EDE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04/10/23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8000" b="0" i="0">
                <a:solidFill>
                  <a:srgbClr val="F1EDE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04/10/23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DDDA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04/10/23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61666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91070" y="965169"/>
            <a:ext cx="15712440" cy="12452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0" b="0" i="0">
                <a:solidFill>
                  <a:srgbClr val="F1EDE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400" y="2366010"/>
            <a:ext cx="1645920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04/10/23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hyperlink" Target="https://calendly.com/thefemalementoringalliance/transformher-discovery-call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jessharvey@thefemalementoringalliance.com" TargetMode="External"/><Relationship Id="rId4" Type="http://schemas.openxmlformats.org/officeDocument/2006/relationships/hyperlink" Target="http://www.thefemalementoringalliance.com/" TargetMode="External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320788" y="1028700"/>
            <a:ext cx="9648823" cy="728662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18288000" cy="10287000"/>
            <a:chOff x="0" y="0"/>
            <a:chExt cx="18288000" cy="10287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7536815" cy="10287000"/>
            </a:xfrm>
            <a:custGeom>
              <a:avLst/>
              <a:gdLst/>
              <a:ahLst/>
              <a:cxnLst/>
              <a:rect l="l" t="t" r="r" b="b"/>
              <a:pathLst>
                <a:path w="7536815" h="10287000">
                  <a:moveTo>
                    <a:pt x="0" y="10286999"/>
                  </a:moveTo>
                  <a:lnTo>
                    <a:pt x="7536233" y="10286999"/>
                  </a:lnTo>
                  <a:lnTo>
                    <a:pt x="7536233" y="0"/>
                  </a:lnTo>
                  <a:lnTo>
                    <a:pt x="0" y="0"/>
                  </a:lnTo>
                  <a:lnTo>
                    <a:pt x="0" y="10286999"/>
                  </a:lnTo>
                  <a:close/>
                </a:path>
              </a:pathLst>
            </a:custGeom>
            <a:solidFill>
              <a:srgbClr val="61666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536233" y="0"/>
              <a:ext cx="10751820" cy="10287000"/>
            </a:xfrm>
            <a:custGeom>
              <a:avLst/>
              <a:gdLst/>
              <a:ahLst/>
              <a:cxnLst/>
              <a:rect l="l" t="t" r="r" b="b"/>
              <a:pathLst>
                <a:path w="10751819" h="10287000">
                  <a:moveTo>
                    <a:pt x="10751764" y="10286999"/>
                  </a:moveTo>
                  <a:lnTo>
                    <a:pt x="0" y="10286999"/>
                  </a:lnTo>
                  <a:lnTo>
                    <a:pt x="0" y="0"/>
                  </a:lnTo>
                  <a:lnTo>
                    <a:pt x="10751764" y="0"/>
                  </a:lnTo>
                  <a:lnTo>
                    <a:pt x="10751764" y="10286999"/>
                  </a:lnTo>
                  <a:close/>
                </a:path>
              </a:pathLst>
            </a:custGeom>
            <a:solidFill>
              <a:srgbClr val="F1ED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949835" y="2121568"/>
              <a:ext cx="6095999" cy="6048374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12047" y="111133"/>
              <a:ext cx="1820325" cy="913371"/>
            </a:xfrm>
            <a:prstGeom prst="rect">
              <a:avLst/>
            </a:prstGeom>
          </p:spPr>
        </p:pic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016000" y="1135633"/>
            <a:ext cx="5596255" cy="1138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300" spc="355" dirty="0">
                <a:solidFill>
                  <a:srgbClr val="DDDAD9"/>
                </a:solidFill>
              </a:rPr>
              <a:t>ALL</a:t>
            </a:r>
            <a:r>
              <a:rPr sz="7300" spc="204" dirty="0">
                <a:solidFill>
                  <a:srgbClr val="DDDAD9"/>
                </a:solidFill>
              </a:rPr>
              <a:t> </a:t>
            </a:r>
            <a:r>
              <a:rPr sz="7300" spc="420" dirty="0">
                <a:solidFill>
                  <a:srgbClr val="DDDAD9"/>
                </a:solidFill>
              </a:rPr>
              <a:t>ABOUT</a:t>
            </a:r>
            <a:endParaRPr sz="7300"/>
          </a:p>
        </p:txBody>
      </p:sp>
      <p:sp>
        <p:nvSpPr>
          <p:cNvPr id="8" name="object 8"/>
          <p:cNvSpPr txBox="1"/>
          <p:nvPr/>
        </p:nvSpPr>
        <p:spPr>
          <a:xfrm>
            <a:off x="1023590" y="2733199"/>
            <a:ext cx="5810885" cy="65138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65405" algn="ctr">
              <a:lnSpc>
                <a:spcPct val="100000"/>
              </a:lnSpc>
              <a:spcBef>
                <a:spcPts val="100"/>
              </a:spcBef>
            </a:pPr>
            <a:r>
              <a:rPr sz="2200" spc="235" dirty="0">
                <a:solidFill>
                  <a:srgbClr val="DDDAD9"/>
                </a:solidFill>
                <a:latin typeface="Arial"/>
                <a:cs typeface="Arial"/>
              </a:rPr>
              <a:t>What</a:t>
            </a:r>
            <a:r>
              <a:rPr sz="2200" spc="-10" dirty="0">
                <a:solidFill>
                  <a:srgbClr val="DDDAD9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DDDAD9"/>
                </a:solidFill>
                <a:latin typeface="Arial"/>
                <a:cs typeface="Arial"/>
              </a:rPr>
              <a:t>is</a:t>
            </a:r>
            <a:r>
              <a:rPr sz="2200" spc="-5" dirty="0">
                <a:solidFill>
                  <a:srgbClr val="DDDAD9"/>
                </a:solidFill>
                <a:latin typeface="Arial"/>
                <a:cs typeface="Arial"/>
              </a:rPr>
              <a:t> </a:t>
            </a:r>
            <a:r>
              <a:rPr sz="2200" spc="204" dirty="0">
                <a:solidFill>
                  <a:srgbClr val="DDDAD9"/>
                </a:solidFill>
                <a:latin typeface="Arial"/>
                <a:cs typeface="Arial"/>
              </a:rPr>
              <a:t>the</a:t>
            </a:r>
            <a:r>
              <a:rPr sz="2200" spc="-5" dirty="0">
                <a:solidFill>
                  <a:srgbClr val="DDDAD9"/>
                </a:solidFill>
                <a:latin typeface="Arial"/>
                <a:cs typeface="Arial"/>
              </a:rPr>
              <a:t> </a:t>
            </a:r>
            <a:r>
              <a:rPr sz="2200" spc="145" dirty="0">
                <a:solidFill>
                  <a:srgbClr val="DDDAD9"/>
                </a:solidFill>
                <a:latin typeface="Arial"/>
                <a:cs typeface="Arial"/>
              </a:rPr>
              <a:t>Female</a:t>
            </a:r>
            <a:r>
              <a:rPr sz="2200" spc="-5" dirty="0">
                <a:solidFill>
                  <a:srgbClr val="DDDAD9"/>
                </a:solidFill>
                <a:latin typeface="Arial"/>
                <a:cs typeface="Arial"/>
              </a:rPr>
              <a:t> </a:t>
            </a:r>
            <a:r>
              <a:rPr sz="2200" spc="195" dirty="0">
                <a:solidFill>
                  <a:srgbClr val="DDDAD9"/>
                </a:solidFill>
                <a:latin typeface="Arial"/>
                <a:cs typeface="Arial"/>
              </a:rPr>
              <a:t>Mentoring</a:t>
            </a:r>
            <a:r>
              <a:rPr sz="2200" spc="-10" dirty="0">
                <a:solidFill>
                  <a:srgbClr val="DDDAD9"/>
                </a:solidFill>
                <a:latin typeface="Arial"/>
                <a:cs typeface="Arial"/>
              </a:rPr>
              <a:t> </a:t>
            </a:r>
            <a:r>
              <a:rPr sz="2200" spc="95" dirty="0">
                <a:solidFill>
                  <a:srgbClr val="DDDAD9"/>
                </a:solidFill>
                <a:latin typeface="Arial"/>
                <a:cs typeface="Arial"/>
              </a:rPr>
              <a:t>Alliance?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450">
              <a:latin typeface="Arial"/>
              <a:cs typeface="Arial"/>
            </a:endParaRPr>
          </a:p>
          <a:p>
            <a:pPr marL="24765" marR="17145" indent="-635" algn="ctr">
              <a:lnSpc>
                <a:spcPct val="108000"/>
              </a:lnSpc>
            </a:pPr>
            <a:r>
              <a:rPr sz="2200" dirty="0">
                <a:solidFill>
                  <a:srgbClr val="DDDAD9"/>
                </a:solidFill>
                <a:latin typeface="Arial"/>
                <a:cs typeface="Arial"/>
              </a:rPr>
              <a:t>I</a:t>
            </a:r>
            <a:r>
              <a:rPr sz="2200" spc="-20" dirty="0">
                <a:solidFill>
                  <a:srgbClr val="DDDAD9"/>
                </a:solidFill>
                <a:latin typeface="Arial"/>
                <a:cs typeface="Arial"/>
              </a:rPr>
              <a:t> </a:t>
            </a:r>
            <a:r>
              <a:rPr sz="2200" spc="170" dirty="0">
                <a:solidFill>
                  <a:srgbClr val="DDDAD9"/>
                </a:solidFill>
                <a:latin typeface="Arial"/>
                <a:cs typeface="Arial"/>
              </a:rPr>
              <a:t>truly</a:t>
            </a:r>
            <a:r>
              <a:rPr sz="2200" spc="-20" dirty="0">
                <a:solidFill>
                  <a:srgbClr val="DDDAD9"/>
                </a:solidFill>
                <a:latin typeface="Arial"/>
                <a:cs typeface="Arial"/>
              </a:rPr>
              <a:t> </a:t>
            </a:r>
            <a:r>
              <a:rPr sz="2200" spc="114" dirty="0">
                <a:solidFill>
                  <a:srgbClr val="DDDAD9"/>
                </a:solidFill>
                <a:latin typeface="Arial"/>
                <a:cs typeface="Arial"/>
              </a:rPr>
              <a:t>believe</a:t>
            </a:r>
            <a:r>
              <a:rPr sz="2200" spc="-15" dirty="0">
                <a:solidFill>
                  <a:srgbClr val="DDDAD9"/>
                </a:solidFill>
                <a:latin typeface="Arial"/>
                <a:cs typeface="Arial"/>
              </a:rPr>
              <a:t> </a:t>
            </a:r>
            <a:r>
              <a:rPr sz="2200" spc="175" dirty="0">
                <a:solidFill>
                  <a:srgbClr val="DDDAD9"/>
                </a:solidFill>
                <a:latin typeface="Arial"/>
                <a:cs typeface="Arial"/>
              </a:rPr>
              <a:t>in</a:t>
            </a:r>
            <a:r>
              <a:rPr sz="2200" spc="-20" dirty="0">
                <a:solidFill>
                  <a:srgbClr val="DDDAD9"/>
                </a:solidFill>
                <a:latin typeface="Arial"/>
                <a:cs typeface="Arial"/>
              </a:rPr>
              <a:t> </a:t>
            </a:r>
            <a:r>
              <a:rPr sz="2200" spc="204" dirty="0">
                <a:solidFill>
                  <a:srgbClr val="DDDAD9"/>
                </a:solidFill>
                <a:latin typeface="Arial"/>
                <a:cs typeface="Arial"/>
              </a:rPr>
              <a:t>the</a:t>
            </a:r>
            <a:r>
              <a:rPr sz="2200" spc="-20" dirty="0">
                <a:solidFill>
                  <a:srgbClr val="DDDAD9"/>
                </a:solidFill>
                <a:latin typeface="Arial"/>
                <a:cs typeface="Arial"/>
              </a:rPr>
              <a:t> </a:t>
            </a:r>
            <a:r>
              <a:rPr sz="2200" spc="190" dirty="0">
                <a:solidFill>
                  <a:srgbClr val="DDDAD9"/>
                </a:solidFill>
                <a:latin typeface="Arial"/>
                <a:cs typeface="Arial"/>
              </a:rPr>
              <a:t>power</a:t>
            </a:r>
            <a:r>
              <a:rPr sz="2200" spc="-15" dirty="0">
                <a:solidFill>
                  <a:srgbClr val="DDDAD9"/>
                </a:solidFill>
                <a:latin typeface="Arial"/>
                <a:cs typeface="Arial"/>
              </a:rPr>
              <a:t> </a:t>
            </a:r>
            <a:r>
              <a:rPr sz="2200" spc="135" dirty="0">
                <a:solidFill>
                  <a:srgbClr val="DDDAD9"/>
                </a:solidFill>
                <a:latin typeface="Arial"/>
                <a:cs typeface="Arial"/>
              </a:rPr>
              <a:t>of</a:t>
            </a:r>
            <a:r>
              <a:rPr sz="2200" spc="-20" dirty="0">
                <a:solidFill>
                  <a:srgbClr val="DDDAD9"/>
                </a:solidFill>
                <a:latin typeface="Arial"/>
                <a:cs typeface="Arial"/>
              </a:rPr>
              <a:t> </a:t>
            </a:r>
            <a:r>
              <a:rPr sz="2200" spc="250" dirty="0">
                <a:solidFill>
                  <a:srgbClr val="DDDAD9"/>
                </a:solidFill>
                <a:latin typeface="Arial"/>
                <a:cs typeface="Arial"/>
              </a:rPr>
              <a:t>women </a:t>
            </a:r>
            <a:r>
              <a:rPr sz="2200" spc="190" dirty="0">
                <a:solidFill>
                  <a:srgbClr val="DDDAD9"/>
                </a:solidFill>
                <a:latin typeface="Arial"/>
                <a:cs typeface="Arial"/>
              </a:rPr>
              <a:t>supporting</a:t>
            </a:r>
            <a:r>
              <a:rPr sz="2200" spc="-10" dirty="0">
                <a:solidFill>
                  <a:srgbClr val="DDDAD9"/>
                </a:solidFill>
                <a:latin typeface="Arial"/>
                <a:cs typeface="Arial"/>
              </a:rPr>
              <a:t> </a:t>
            </a:r>
            <a:r>
              <a:rPr sz="2200" spc="260" dirty="0">
                <a:solidFill>
                  <a:srgbClr val="DDDAD9"/>
                </a:solidFill>
                <a:latin typeface="Arial"/>
                <a:cs typeface="Arial"/>
              </a:rPr>
              <a:t>women</a:t>
            </a:r>
            <a:r>
              <a:rPr sz="2200" spc="-10" dirty="0">
                <a:solidFill>
                  <a:srgbClr val="DDDAD9"/>
                </a:solidFill>
                <a:latin typeface="Arial"/>
                <a:cs typeface="Arial"/>
              </a:rPr>
              <a:t> </a:t>
            </a:r>
            <a:r>
              <a:rPr sz="2200" spc="190" dirty="0">
                <a:solidFill>
                  <a:srgbClr val="DDDAD9"/>
                </a:solidFill>
                <a:latin typeface="Arial"/>
                <a:cs typeface="Arial"/>
              </a:rPr>
              <a:t>and</a:t>
            </a:r>
            <a:r>
              <a:rPr sz="2200" spc="-10" dirty="0">
                <a:solidFill>
                  <a:srgbClr val="DDDAD9"/>
                </a:solidFill>
                <a:latin typeface="Arial"/>
                <a:cs typeface="Arial"/>
              </a:rPr>
              <a:t> </a:t>
            </a:r>
            <a:r>
              <a:rPr sz="2200" spc="145" dirty="0">
                <a:solidFill>
                  <a:srgbClr val="DDDAD9"/>
                </a:solidFill>
                <a:latin typeface="Arial"/>
                <a:cs typeface="Arial"/>
              </a:rPr>
              <a:t>this</a:t>
            </a:r>
            <a:r>
              <a:rPr sz="2200" spc="-10" dirty="0">
                <a:solidFill>
                  <a:srgbClr val="DDDAD9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DDDAD9"/>
                </a:solidFill>
                <a:latin typeface="Arial"/>
                <a:cs typeface="Arial"/>
              </a:rPr>
              <a:t>is</a:t>
            </a:r>
            <a:r>
              <a:rPr sz="2200" spc="-10" dirty="0">
                <a:solidFill>
                  <a:srgbClr val="DDDAD9"/>
                </a:solidFill>
                <a:latin typeface="Arial"/>
                <a:cs typeface="Arial"/>
              </a:rPr>
              <a:t> </a:t>
            </a:r>
            <a:r>
              <a:rPr sz="2200" spc="220" dirty="0">
                <a:solidFill>
                  <a:srgbClr val="DDDAD9"/>
                </a:solidFill>
                <a:latin typeface="Arial"/>
                <a:cs typeface="Arial"/>
              </a:rPr>
              <a:t>why</a:t>
            </a:r>
            <a:r>
              <a:rPr sz="2200" spc="-10" dirty="0">
                <a:solidFill>
                  <a:srgbClr val="DDDAD9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DDDAD9"/>
                </a:solidFill>
                <a:latin typeface="Arial"/>
                <a:cs typeface="Arial"/>
              </a:rPr>
              <a:t>I</a:t>
            </a:r>
            <a:r>
              <a:rPr sz="2200" spc="-10" dirty="0">
                <a:solidFill>
                  <a:srgbClr val="DDDAD9"/>
                </a:solidFill>
                <a:latin typeface="Arial"/>
                <a:cs typeface="Arial"/>
              </a:rPr>
              <a:t> </a:t>
            </a:r>
            <a:r>
              <a:rPr sz="2200" spc="105" dirty="0">
                <a:solidFill>
                  <a:srgbClr val="DDDAD9"/>
                </a:solidFill>
                <a:latin typeface="Arial"/>
                <a:cs typeface="Arial"/>
              </a:rPr>
              <a:t>have </a:t>
            </a:r>
            <a:r>
              <a:rPr sz="2200" spc="150" dirty="0">
                <a:solidFill>
                  <a:srgbClr val="DDDAD9"/>
                </a:solidFill>
                <a:latin typeface="Arial"/>
                <a:cs typeface="Arial"/>
              </a:rPr>
              <a:t>created</a:t>
            </a:r>
            <a:r>
              <a:rPr sz="2200" spc="-25" dirty="0">
                <a:solidFill>
                  <a:srgbClr val="DDDAD9"/>
                </a:solidFill>
                <a:latin typeface="Arial"/>
                <a:cs typeface="Arial"/>
              </a:rPr>
              <a:t> </a:t>
            </a:r>
            <a:r>
              <a:rPr sz="2200" spc="145" dirty="0">
                <a:solidFill>
                  <a:srgbClr val="DDDAD9"/>
                </a:solidFill>
                <a:latin typeface="Arial"/>
                <a:cs typeface="Arial"/>
              </a:rPr>
              <a:t>this</a:t>
            </a:r>
            <a:r>
              <a:rPr sz="2200" spc="-25" dirty="0">
                <a:solidFill>
                  <a:srgbClr val="DDDAD9"/>
                </a:solidFill>
                <a:latin typeface="Arial"/>
                <a:cs typeface="Arial"/>
              </a:rPr>
              <a:t> </a:t>
            </a:r>
            <a:r>
              <a:rPr sz="2200" spc="100" dirty="0">
                <a:solidFill>
                  <a:srgbClr val="DDDAD9"/>
                </a:solidFill>
                <a:latin typeface="Arial"/>
                <a:cs typeface="Arial"/>
              </a:rPr>
              <a:t>space</a:t>
            </a:r>
            <a:r>
              <a:rPr sz="2200" spc="-25" dirty="0">
                <a:solidFill>
                  <a:srgbClr val="DDDAD9"/>
                </a:solidFill>
                <a:latin typeface="Arial"/>
                <a:cs typeface="Arial"/>
              </a:rPr>
              <a:t> </a:t>
            </a:r>
            <a:r>
              <a:rPr sz="2200" spc="210" dirty="0">
                <a:solidFill>
                  <a:srgbClr val="DDDAD9"/>
                </a:solidFill>
                <a:latin typeface="Arial"/>
                <a:cs typeface="Arial"/>
              </a:rPr>
              <a:t>to</a:t>
            </a:r>
            <a:r>
              <a:rPr sz="2200" spc="-20" dirty="0">
                <a:solidFill>
                  <a:srgbClr val="DDDAD9"/>
                </a:solidFill>
                <a:latin typeface="Arial"/>
                <a:cs typeface="Arial"/>
              </a:rPr>
              <a:t> </a:t>
            </a:r>
            <a:r>
              <a:rPr sz="2200" spc="145" dirty="0">
                <a:solidFill>
                  <a:srgbClr val="DDDAD9"/>
                </a:solidFill>
                <a:latin typeface="Arial"/>
                <a:cs typeface="Arial"/>
              </a:rPr>
              <a:t>allow</a:t>
            </a:r>
            <a:r>
              <a:rPr sz="2200" spc="-30" dirty="0">
                <a:solidFill>
                  <a:srgbClr val="DDDAD9"/>
                </a:solidFill>
                <a:latin typeface="Arial"/>
                <a:cs typeface="Arial"/>
              </a:rPr>
              <a:t> </a:t>
            </a:r>
            <a:r>
              <a:rPr sz="2200" spc="260" dirty="0">
                <a:solidFill>
                  <a:srgbClr val="DDDAD9"/>
                </a:solidFill>
                <a:latin typeface="Arial"/>
                <a:cs typeface="Arial"/>
              </a:rPr>
              <a:t>women</a:t>
            </a:r>
            <a:r>
              <a:rPr sz="2200" spc="-25" dirty="0">
                <a:solidFill>
                  <a:srgbClr val="DDDAD9"/>
                </a:solidFill>
                <a:latin typeface="Arial"/>
                <a:cs typeface="Arial"/>
              </a:rPr>
              <a:t> </a:t>
            </a:r>
            <a:r>
              <a:rPr sz="2200" spc="185" dirty="0">
                <a:solidFill>
                  <a:srgbClr val="DDDAD9"/>
                </a:solidFill>
                <a:latin typeface="Arial"/>
                <a:cs typeface="Arial"/>
              </a:rPr>
              <a:t>to </a:t>
            </a:r>
            <a:r>
              <a:rPr sz="2200" spc="210" dirty="0">
                <a:solidFill>
                  <a:srgbClr val="DDDAD9"/>
                </a:solidFill>
                <a:latin typeface="Arial"/>
                <a:cs typeface="Arial"/>
              </a:rPr>
              <a:t>come</a:t>
            </a:r>
            <a:r>
              <a:rPr sz="2200" spc="-20" dirty="0">
                <a:solidFill>
                  <a:srgbClr val="DDDAD9"/>
                </a:solidFill>
                <a:latin typeface="Arial"/>
                <a:cs typeface="Arial"/>
              </a:rPr>
              <a:t> </a:t>
            </a:r>
            <a:r>
              <a:rPr sz="2200" spc="190" dirty="0">
                <a:solidFill>
                  <a:srgbClr val="DDDAD9"/>
                </a:solidFill>
                <a:latin typeface="Arial"/>
                <a:cs typeface="Arial"/>
              </a:rPr>
              <a:t>together</a:t>
            </a:r>
            <a:r>
              <a:rPr sz="2200" spc="-15" dirty="0">
                <a:solidFill>
                  <a:srgbClr val="DDDAD9"/>
                </a:solidFill>
                <a:latin typeface="Arial"/>
                <a:cs typeface="Arial"/>
              </a:rPr>
              <a:t> </a:t>
            </a:r>
            <a:r>
              <a:rPr sz="2200" spc="190" dirty="0">
                <a:solidFill>
                  <a:srgbClr val="DDDAD9"/>
                </a:solidFill>
                <a:latin typeface="Arial"/>
                <a:cs typeface="Arial"/>
              </a:rPr>
              <a:t>and</a:t>
            </a:r>
            <a:r>
              <a:rPr sz="2200" spc="-15" dirty="0">
                <a:solidFill>
                  <a:srgbClr val="DDDAD9"/>
                </a:solidFill>
                <a:latin typeface="Arial"/>
                <a:cs typeface="Arial"/>
              </a:rPr>
              <a:t> </a:t>
            </a:r>
            <a:r>
              <a:rPr sz="2200" spc="180" dirty="0">
                <a:solidFill>
                  <a:srgbClr val="DDDAD9"/>
                </a:solidFill>
                <a:latin typeface="Arial"/>
                <a:cs typeface="Arial"/>
              </a:rPr>
              <a:t>support</a:t>
            </a:r>
            <a:r>
              <a:rPr sz="2200" spc="-20" dirty="0">
                <a:solidFill>
                  <a:srgbClr val="DDDAD9"/>
                </a:solidFill>
                <a:latin typeface="Arial"/>
                <a:cs typeface="Arial"/>
              </a:rPr>
              <a:t> </a:t>
            </a:r>
            <a:r>
              <a:rPr sz="2200" spc="160" dirty="0">
                <a:solidFill>
                  <a:srgbClr val="DDDAD9"/>
                </a:solidFill>
                <a:latin typeface="Arial"/>
                <a:cs typeface="Arial"/>
              </a:rPr>
              <a:t>one</a:t>
            </a:r>
            <a:r>
              <a:rPr sz="2200" spc="-15" dirty="0">
                <a:solidFill>
                  <a:srgbClr val="DDDAD9"/>
                </a:solidFill>
                <a:latin typeface="Arial"/>
                <a:cs typeface="Arial"/>
              </a:rPr>
              <a:t> </a:t>
            </a:r>
            <a:r>
              <a:rPr sz="2200" spc="120" dirty="0">
                <a:solidFill>
                  <a:srgbClr val="DDDAD9"/>
                </a:solidFill>
                <a:latin typeface="Arial"/>
                <a:cs typeface="Arial"/>
              </a:rPr>
              <a:t>another.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450">
              <a:latin typeface="Arial"/>
              <a:cs typeface="Arial"/>
            </a:endParaRPr>
          </a:p>
          <a:p>
            <a:pPr marL="100965" marR="93345" indent="73025" algn="ctr">
              <a:lnSpc>
                <a:spcPct val="108000"/>
              </a:lnSpc>
              <a:tabLst>
                <a:tab pos="3426460" algn="l"/>
              </a:tabLst>
            </a:pPr>
            <a:r>
              <a:rPr sz="2200" spc="185" dirty="0">
                <a:solidFill>
                  <a:srgbClr val="DDDAD9"/>
                </a:solidFill>
                <a:latin typeface="Arial"/>
                <a:cs typeface="Arial"/>
              </a:rPr>
              <a:t>At</a:t>
            </a:r>
            <a:r>
              <a:rPr sz="2200" spc="-15" dirty="0">
                <a:solidFill>
                  <a:srgbClr val="DDDAD9"/>
                </a:solidFill>
                <a:latin typeface="Arial"/>
                <a:cs typeface="Arial"/>
              </a:rPr>
              <a:t> </a:t>
            </a:r>
            <a:r>
              <a:rPr sz="2200" spc="204" dirty="0">
                <a:solidFill>
                  <a:srgbClr val="DDDAD9"/>
                </a:solidFill>
                <a:latin typeface="Arial"/>
                <a:cs typeface="Arial"/>
              </a:rPr>
              <a:t>the</a:t>
            </a:r>
            <a:r>
              <a:rPr sz="2200" spc="-15" dirty="0">
                <a:solidFill>
                  <a:srgbClr val="DDDAD9"/>
                </a:solidFill>
                <a:latin typeface="Arial"/>
                <a:cs typeface="Arial"/>
              </a:rPr>
              <a:t> </a:t>
            </a:r>
            <a:r>
              <a:rPr sz="2200" spc="225" dirty="0">
                <a:solidFill>
                  <a:srgbClr val="DDDAD9"/>
                </a:solidFill>
                <a:latin typeface="Arial"/>
                <a:cs typeface="Arial"/>
              </a:rPr>
              <a:t>moment,</a:t>
            </a:r>
            <a:r>
              <a:rPr sz="2200" spc="-10" dirty="0">
                <a:solidFill>
                  <a:srgbClr val="DDDAD9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DDDAD9"/>
                </a:solidFill>
                <a:latin typeface="Arial"/>
                <a:cs typeface="Arial"/>
              </a:rPr>
              <a:t>I</a:t>
            </a:r>
            <a:r>
              <a:rPr sz="2200" spc="-15" dirty="0">
                <a:solidFill>
                  <a:srgbClr val="DDDAD9"/>
                </a:solidFill>
                <a:latin typeface="Arial"/>
                <a:cs typeface="Arial"/>
              </a:rPr>
              <a:t> </a:t>
            </a:r>
            <a:r>
              <a:rPr sz="2200" spc="120" dirty="0">
                <a:solidFill>
                  <a:srgbClr val="DDDAD9"/>
                </a:solidFill>
                <a:latin typeface="Arial"/>
                <a:cs typeface="Arial"/>
              </a:rPr>
              <a:t>offer</a:t>
            </a:r>
            <a:r>
              <a:rPr sz="2200" dirty="0">
                <a:solidFill>
                  <a:srgbClr val="DDDAD9"/>
                </a:solidFill>
                <a:latin typeface="Arial"/>
                <a:cs typeface="Arial"/>
              </a:rPr>
              <a:t>	</a:t>
            </a:r>
            <a:r>
              <a:rPr sz="2200" spc="145" dirty="0">
                <a:solidFill>
                  <a:srgbClr val="DDDAD9"/>
                </a:solidFill>
                <a:latin typeface="Arial"/>
                <a:cs typeface="Arial"/>
              </a:rPr>
              <a:t>individual </a:t>
            </a:r>
            <a:r>
              <a:rPr sz="2200" spc="165" dirty="0">
                <a:solidFill>
                  <a:srgbClr val="DDDAD9"/>
                </a:solidFill>
                <a:latin typeface="Arial"/>
                <a:cs typeface="Arial"/>
              </a:rPr>
              <a:t>coaching</a:t>
            </a:r>
            <a:r>
              <a:rPr sz="2200" spc="-20" dirty="0">
                <a:solidFill>
                  <a:srgbClr val="DDDAD9"/>
                </a:solidFill>
                <a:latin typeface="Arial"/>
                <a:cs typeface="Arial"/>
              </a:rPr>
              <a:t> </a:t>
            </a:r>
            <a:r>
              <a:rPr sz="2200" spc="190" dirty="0">
                <a:solidFill>
                  <a:srgbClr val="DDDAD9"/>
                </a:solidFill>
                <a:latin typeface="Arial"/>
                <a:cs typeface="Arial"/>
              </a:rPr>
              <a:t>and</a:t>
            </a:r>
            <a:r>
              <a:rPr sz="2200" spc="-20" dirty="0">
                <a:solidFill>
                  <a:srgbClr val="DDDAD9"/>
                </a:solidFill>
                <a:latin typeface="Arial"/>
                <a:cs typeface="Arial"/>
              </a:rPr>
              <a:t> </a:t>
            </a:r>
            <a:r>
              <a:rPr sz="2200" spc="225" dirty="0">
                <a:solidFill>
                  <a:srgbClr val="DDDAD9"/>
                </a:solidFill>
                <a:latin typeface="Arial"/>
                <a:cs typeface="Arial"/>
              </a:rPr>
              <a:t>mentoring</a:t>
            </a:r>
            <a:r>
              <a:rPr sz="2200" spc="-20" dirty="0">
                <a:solidFill>
                  <a:srgbClr val="DDDAD9"/>
                </a:solidFill>
                <a:latin typeface="Arial"/>
                <a:cs typeface="Arial"/>
              </a:rPr>
              <a:t> </a:t>
            </a:r>
            <a:r>
              <a:rPr sz="2200" spc="225" dirty="0">
                <a:solidFill>
                  <a:srgbClr val="DDDAD9"/>
                </a:solidFill>
                <a:latin typeface="Arial"/>
                <a:cs typeface="Arial"/>
              </a:rPr>
              <a:t>from</a:t>
            </a:r>
            <a:r>
              <a:rPr sz="2200" spc="-20" dirty="0">
                <a:solidFill>
                  <a:srgbClr val="DDDAD9"/>
                </a:solidFill>
                <a:latin typeface="Arial"/>
                <a:cs typeface="Arial"/>
              </a:rPr>
              <a:t> </a:t>
            </a:r>
            <a:r>
              <a:rPr sz="2200" spc="140" dirty="0">
                <a:solidFill>
                  <a:srgbClr val="DDDAD9"/>
                </a:solidFill>
                <a:latin typeface="Arial"/>
                <a:cs typeface="Arial"/>
              </a:rPr>
              <a:t>myself</a:t>
            </a:r>
            <a:r>
              <a:rPr sz="2200" spc="-20" dirty="0">
                <a:solidFill>
                  <a:srgbClr val="DDDAD9"/>
                </a:solidFill>
                <a:latin typeface="Arial"/>
                <a:cs typeface="Arial"/>
              </a:rPr>
              <a:t> </a:t>
            </a:r>
            <a:r>
              <a:rPr sz="2200" spc="114" dirty="0">
                <a:solidFill>
                  <a:srgbClr val="DDDAD9"/>
                </a:solidFill>
                <a:latin typeface="Arial"/>
                <a:cs typeface="Arial"/>
              </a:rPr>
              <a:t>or </a:t>
            </a:r>
            <a:r>
              <a:rPr sz="2200" spc="140" dirty="0">
                <a:solidFill>
                  <a:srgbClr val="DDDAD9"/>
                </a:solidFill>
                <a:latin typeface="Arial"/>
                <a:cs typeface="Arial"/>
              </a:rPr>
              <a:t>for</a:t>
            </a:r>
            <a:r>
              <a:rPr sz="2200" spc="-25" dirty="0">
                <a:solidFill>
                  <a:srgbClr val="DDDAD9"/>
                </a:solidFill>
                <a:latin typeface="Arial"/>
                <a:cs typeface="Arial"/>
              </a:rPr>
              <a:t> </a:t>
            </a:r>
            <a:r>
              <a:rPr sz="2200" spc="135" dirty="0">
                <a:solidFill>
                  <a:srgbClr val="DDDAD9"/>
                </a:solidFill>
                <a:latin typeface="Arial"/>
                <a:cs typeface="Arial"/>
              </a:rPr>
              <a:t>individuals</a:t>
            </a:r>
            <a:r>
              <a:rPr sz="2200" spc="-20" dirty="0">
                <a:solidFill>
                  <a:srgbClr val="DDDAD9"/>
                </a:solidFill>
                <a:latin typeface="Arial"/>
                <a:cs typeface="Arial"/>
              </a:rPr>
              <a:t> </a:t>
            </a:r>
            <a:r>
              <a:rPr sz="2200" spc="210" dirty="0">
                <a:solidFill>
                  <a:srgbClr val="DDDAD9"/>
                </a:solidFill>
                <a:latin typeface="Arial"/>
                <a:cs typeface="Arial"/>
              </a:rPr>
              <a:t>to</a:t>
            </a:r>
            <a:r>
              <a:rPr sz="2200" spc="-20" dirty="0">
                <a:solidFill>
                  <a:srgbClr val="DDDAD9"/>
                </a:solidFill>
                <a:latin typeface="Arial"/>
                <a:cs typeface="Arial"/>
              </a:rPr>
              <a:t> </a:t>
            </a:r>
            <a:r>
              <a:rPr sz="2200" spc="160" dirty="0">
                <a:solidFill>
                  <a:srgbClr val="DDDAD9"/>
                </a:solidFill>
                <a:latin typeface="Arial"/>
                <a:cs typeface="Arial"/>
              </a:rPr>
              <a:t>take</a:t>
            </a:r>
            <a:r>
              <a:rPr sz="2200" spc="-20" dirty="0">
                <a:solidFill>
                  <a:srgbClr val="DDDAD9"/>
                </a:solidFill>
                <a:latin typeface="Arial"/>
                <a:cs typeface="Arial"/>
              </a:rPr>
              <a:t> </a:t>
            </a:r>
            <a:r>
              <a:rPr sz="2200" spc="185" dirty="0">
                <a:solidFill>
                  <a:srgbClr val="DDDAD9"/>
                </a:solidFill>
                <a:latin typeface="Arial"/>
                <a:cs typeface="Arial"/>
              </a:rPr>
              <a:t>part</a:t>
            </a:r>
            <a:r>
              <a:rPr sz="2200" spc="-20" dirty="0">
                <a:solidFill>
                  <a:srgbClr val="DDDAD9"/>
                </a:solidFill>
                <a:latin typeface="Arial"/>
                <a:cs typeface="Arial"/>
              </a:rPr>
              <a:t> </a:t>
            </a:r>
            <a:r>
              <a:rPr sz="2200" spc="175" dirty="0">
                <a:solidFill>
                  <a:srgbClr val="DDDAD9"/>
                </a:solidFill>
                <a:latin typeface="Arial"/>
                <a:cs typeface="Arial"/>
              </a:rPr>
              <a:t>in</a:t>
            </a:r>
            <a:r>
              <a:rPr sz="2200" spc="-20" dirty="0">
                <a:solidFill>
                  <a:srgbClr val="DDDAD9"/>
                </a:solidFill>
                <a:latin typeface="Arial"/>
                <a:cs typeface="Arial"/>
              </a:rPr>
              <a:t> </a:t>
            </a:r>
            <a:r>
              <a:rPr sz="2200" spc="200" dirty="0">
                <a:solidFill>
                  <a:srgbClr val="DDDAD9"/>
                </a:solidFill>
                <a:latin typeface="Arial"/>
                <a:cs typeface="Arial"/>
              </a:rPr>
              <a:t>group </a:t>
            </a:r>
            <a:r>
              <a:rPr sz="2200" spc="225" dirty="0">
                <a:solidFill>
                  <a:srgbClr val="DDDAD9"/>
                </a:solidFill>
                <a:latin typeface="Arial"/>
                <a:cs typeface="Arial"/>
              </a:rPr>
              <a:t>mentoring</a:t>
            </a:r>
            <a:r>
              <a:rPr sz="2200" spc="-20" dirty="0">
                <a:solidFill>
                  <a:srgbClr val="DDDAD9"/>
                </a:solidFill>
                <a:latin typeface="Arial"/>
                <a:cs typeface="Arial"/>
              </a:rPr>
              <a:t> </a:t>
            </a:r>
            <a:r>
              <a:rPr sz="2200" spc="55" dirty="0">
                <a:solidFill>
                  <a:srgbClr val="DDDAD9"/>
                </a:solidFill>
                <a:latin typeface="Arial"/>
                <a:cs typeface="Arial"/>
              </a:rPr>
              <a:t>sessions</a:t>
            </a:r>
            <a:r>
              <a:rPr sz="2200" spc="-20" dirty="0">
                <a:solidFill>
                  <a:srgbClr val="DDDAD9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DDDAD9"/>
                </a:solidFill>
                <a:latin typeface="Arial"/>
                <a:cs typeface="Arial"/>
              </a:rPr>
              <a:t>as</a:t>
            </a:r>
            <a:r>
              <a:rPr sz="2200" spc="-15" dirty="0">
                <a:solidFill>
                  <a:srgbClr val="DDDAD9"/>
                </a:solidFill>
                <a:latin typeface="Arial"/>
                <a:cs typeface="Arial"/>
              </a:rPr>
              <a:t> </a:t>
            </a:r>
            <a:r>
              <a:rPr sz="2200" spc="155" dirty="0">
                <a:solidFill>
                  <a:srgbClr val="DDDAD9"/>
                </a:solidFill>
                <a:latin typeface="Arial"/>
                <a:cs typeface="Arial"/>
              </a:rPr>
              <a:t>well</a:t>
            </a:r>
            <a:r>
              <a:rPr sz="2200" spc="-20" dirty="0">
                <a:solidFill>
                  <a:srgbClr val="DDDAD9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DDDAD9"/>
                </a:solidFill>
                <a:latin typeface="Arial"/>
                <a:cs typeface="Arial"/>
              </a:rPr>
              <a:t>as</a:t>
            </a:r>
            <a:r>
              <a:rPr sz="2200" spc="-15" dirty="0">
                <a:solidFill>
                  <a:srgbClr val="DDDAD9"/>
                </a:solidFill>
                <a:latin typeface="Arial"/>
                <a:cs typeface="Arial"/>
              </a:rPr>
              <a:t> </a:t>
            </a:r>
            <a:r>
              <a:rPr sz="2200" spc="130" dirty="0">
                <a:solidFill>
                  <a:srgbClr val="DDDAD9"/>
                </a:solidFill>
                <a:latin typeface="Arial"/>
                <a:cs typeface="Arial"/>
              </a:rPr>
              <a:t>join </a:t>
            </a:r>
            <a:r>
              <a:rPr sz="2200" spc="190" dirty="0">
                <a:solidFill>
                  <a:srgbClr val="DDDAD9"/>
                </a:solidFill>
                <a:latin typeface="Arial"/>
                <a:cs typeface="Arial"/>
              </a:rPr>
              <a:t>masterminds</a:t>
            </a:r>
            <a:r>
              <a:rPr sz="2200" spc="-25" dirty="0">
                <a:solidFill>
                  <a:srgbClr val="DDDAD9"/>
                </a:solidFill>
                <a:latin typeface="Arial"/>
                <a:cs typeface="Arial"/>
              </a:rPr>
              <a:t> </a:t>
            </a:r>
            <a:r>
              <a:rPr sz="2200" spc="190" dirty="0">
                <a:solidFill>
                  <a:srgbClr val="DDDAD9"/>
                </a:solidFill>
                <a:latin typeface="Arial"/>
                <a:cs typeface="Arial"/>
              </a:rPr>
              <a:t>and</a:t>
            </a:r>
            <a:r>
              <a:rPr sz="2200" spc="-25" dirty="0">
                <a:solidFill>
                  <a:srgbClr val="DDDAD9"/>
                </a:solidFill>
                <a:latin typeface="Arial"/>
                <a:cs typeface="Arial"/>
              </a:rPr>
              <a:t> </a:t>
            </a:r>
            <a:r>
              <a:rPr sz="2200" spc="155" dirty="0">
                <a:solidFill>
                  <a:srgbClr val="DDDAD9"/>
                </a:solidFill>
                <a:latin typeface="Arial"/>
                <a:cs typeface="Arial"/>
              </a:rPr>
              <a:t>online</a:t>
            </a:r>
            <a:r>
              <a:rPr sz="2200" spc="-25" dirty="0">
                <a:solidFill>
                  <a:srgbClr val="DDDAD9"/>
                </a:solidFill>
                <a:latin typeface="Arial"/>
                <a:cs typeface="Arial"/>
              </a:rPr>
              <a:t> </a:t>
            </a:r>
            <a:r>
              <a:rPr sz="2200" spc="135" dirty="0">
                <a:solidFill>
                  <a:srgbClr val="DDDAD9"/>
                </a:solidFill>
                <a:latin typeface="Arial"/>
                <a:cs typeface="Arial"/>
              </a:rPr>
              <a:t>training.</a:t>
            </a:r>
            <a:endParaRPr sz="2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450">
              <a:latin typeface="Arial"/>
              <a:cs typeface="Arial"/>
            </a:endParaRPr>
          </a:p>
          <a:p>
            <a:pPr marL="12700" marR="5080" algn="ctr">
              <a:lnSpc>
                <a:spcPct val="108000"/>
              </a:lnSpc>
              <a:spcBef>
                <a:spcPts val="5"/>
              </a:spcBef>
            </a:pPr>
            <a:r>
              <a:rPr sz="2200" spc="105" dirty="0">
                <a:solidFill>
                  <a:srgbClr val="DDDAD9"/>
                </a:solidFill>
                <a:latin typeface="Arial"/>
                <a:cs typeface="Arial"/>
              </a:rPr>
              <a:t>Over</a:t>
            </a:r>
            <a:r>
              <a:rPr sz="2200" spc="-15" dirty="0">
                <a:solidFill>
                  <a:srgbClr val="DDDAD9"/>
                </a:solidFill>
                <a:latin typeface="Arial"/>
                <a:cs typeface="Arial"/>
              </a:rPr>
              <a:t> </a:t>
            </a:r>
            <a:r>
              <a:rPr sz="2200" spc="160" dirty="0">
                <a:solidFill>
                  <a:srgbClr val="DDDAD9"/>
                </a:solidFill>
                <a:latin typeface="Arial"/>
                <a:cs typeface="Arial"/>
              </a:rPr>
              <a:t>time,</a:t>
            </a:r>
            <a:r>
              <a:rPr sz="2200" spc="-15" dirty="0">
                <a:solidFill>
                  <a:srgbClr val="DDDAD9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DDDAD9"/>
                </a:solidFill>
                <a:latin typeface="Arial"/>
                <a:cs typeface="Arial"/>
              </a:rPr>
              <a:t>I</a:t>
            </a:r>
            <a:r>
              <a:rPr sz="2200" spc="-15" dirty="0">
                <a:solidFill>
                  <a:srgbClr val="DDDAD9"/>
                </a:solidFill>
                <a:latin typeface="Arial"/>
                <a:cs typeface="Arial"/>
              </a:rPr>
              <a:t> </a:t>
            </a:r>
            <a:r>
              <a:rPr sz="2200" spc="155" dirty="0">
                <a:solidFill>
                  <a:srgbClr val="DDDAD9"/>
                </a:solidFill>
                <a:latin typeface="Arial"/>
                <a:cs typeface="Arial"/>
              </a:rPr>
              <a:t>will</a:t>
            </a:r>
            <a:r>
              <a:rPr sz="2200" spc="-15" dirty="0">
                <a:solidFill>
                  <a:srgbClr val="DDDAD9"/>
                </a:solidFill>
                <a:latin typeface="Arial"/>
                <a:cs typeface="Arial"/>
              </a:rPr>
              <a:t> </a:t>
            </a:r>
            <a:r>
              <a:rPr sz="2200" spc="170" dirty="0">
                <a:solidFill>
                  <a:srgbClr val="DDDAD9"/>
                </a:solidFill>
                <a:latin typeface="Arial"/>
                <a:cs typeface="Arial"/>
              </a:rPr>
              <a:t>be</a:t>
            </a:r>
            <a:r>
              <a:rPr sz="2200" spc="-10" dirty="0">
                <a:solidFill>
                  <a:srgbClr val="DDDAD9"/>
                </a:solidFill>
                <a:latin typeface="Arial"/>
                <a:cs typeface="Arial"/>
              </a:rPr>
              <a:t> </a:t>
            </a:r>
            <a:r>
              <a:rPr sz="2200" spc="195" dirty="0">
                <a:solidFill>
                  <a:srgbClr val="DDDAD9"/>
                </a:solidFill>
                <a:latin typeface="Arial"/>
                <a:cs typeface="Arial"/>
              </a:rPr>
              <a:t>building</a:t>
            </a:r>
            <a:r>
              <a:rPr sz="2200" spc="-15" dirty="0">
                <a:solidFill>
                  <a:srgbClr val="DDDAD9"/>
                </a:solidFill>
                <a:latin typeface="Arial"/>
                <a:cs typeface="Arial"/>
              </a:rPr>
              <a:t> </a:t>
            </a:r>
            <a:r>
              <a:rPr sz="2200" spc="70" dirty="0">
                <a:solidFill>
                  <a:srgbClr val="DDDAD9"/>
                </a:solidFill>
                <a:latin typeface="Arial"/>
                <a:cs typeface="Arial"/>
              </a:rPr>
              <a:t>a</a:t>
            </a:r>
            <a:r>
              <a:rPr sz="2200" spc="-15" dirty="0">
                <a:solidFill>
                  <a:srgbClr val="DDDAD9"/>
                </a:solidFill>
                <a:latin typeface="Arial"/>
                <a:cs typeface="Arial"/>
              </a:rPr>
              <a:t> </a:t>
            </a:r>
            <a:r>
              <a:rPr sz="2200" spc="235" dirty="0">
                <a:solidFill>
                  <a:srgbClr val="DDDAD9"/>
                </a:solidFill>
                <a:latin typeface="Arial"/>
                <a:cs typeface="Arial"/>
              </a:rPr>
              <a:t>community </a:t>
            </a:r>
            <a:r>
              <a:rPr sz="2200" spc="215" dirty="0">
                <a:solidFill>
                  <a:srgbClr val="DDDAD9"/>
                </a:solidFill>
                <a:latin typeface="Arial"/>
                <a:cs typeface="Arial"/>
              </a:rPr>
              <a:t>that</a:t>
            </a:r>
            <a:r>
              <a:rPr sz="2200" spc="-20" dirty="0">
                <a:solidFill>
                  <a:srgbClr val="DDDAD9"/>
                </a:solidFill>
                <a:latin typeface="Arial"/>
                <a:cs typeface="Arial"/>
              </a:rPr>
              <a:t> </a:t>
            </a:r>
            <a:r>
              <a:rPr sz="2200" spc="155" dirty="0">
                <a:solidFill>
                  <a:srgbClr val="DDDAD9"/>
                </a:solidFill>
                <a:latin typeface="Arial"/>
                <a:cs typeface="Arial"/>
              </a:rPr>
              <a:t>will</a:t>
            </a:r>
            <a:r>
              <a:rPr sz="2200" spc="-20" dirty="0">
                <a:solidFill>
                  <a:srgbClr val="DDDAD9"/>
                </a:solidFill>
                <a:latin typeface="Arial"/>
                <a:cs typeface="Arial"/>
              </a:rPr>
              <a:t> </a:t>
            </a:r>
            <a:r>
              <a:rPr sz="2200" spc="204" dirty="0">
                <a:solidFill>
                  <a:srgbClr val="DDDAD9"/>
                </a:solidFill>
                <a:latin typeface="Arial"/>
                <a:cs typeface="Arial"/>
              </a:rPr>
              <a:t>bring</a:t>
            </a:r>
            <a:r>
              <a:rPr sz="2200" spc="-15" dirty="0">
                <a:solidFill>
                  <a:srgbClr val="DDDAD9"/>
                </a:solidFill>
                <a:latin typeface="Arial"/>
                <a:cs typeface="Arial"/>
              </a:rPr>
              <a:t> </a:t>
            </a:r>
            <a:r>
              <a:rPr sz="2200" spc="190" dirty="0">
                <a:solidFill>
                  <a:srgbClr val="DDDAD9"/>
                </a:solidFill>
                <a:latin typeface="Arial"/>
                <a:cs typeface="Arial"/>
              </a:rPr>
              <a:t>together</a:t>
            </a:r>
            <a:r>
              <a:rPr sz="2200" spc="-20" dirty="0">
                <a:solidFill>
                  <a:srgbClr val="DDDAD9"/>
                </a:solidFill>
                <a:latin typeface="Arial"/>
                <a:cs typeface="Arial"/>
              </a:rPr>
              <a:t> </a:t>
            </a:r>
            <a:r>
              <a:rPr sz="2200" spc="260" dirty="0">
                <a:solidFill>
                  <a:srgbClr val="DDDAD9"/>
                </a:solidFill>
                <a:latin typeface="Arial"/>
                <a:cs typeface="Arial"/>
              </a:rPr>
              <a:t>women</a:t>
            </a:r>
            <a:r>
              <a:rPr sz="2200" spc="-20" dirty="0">
                <a:solidFill>
                  <a:srgbClr val="DDDAD9"/>
                </a:solidFill>
                <a:latin typeface="Arial"/>
                <a:cs typeface="Arial"/>
              </a:rPr>
              <a:t> </a:t>
            </a:r>
            <a:r>
              <a:rPr sz="2200" spc="110" dirty="0">
                <a:solidFill>
                  <a:srgbClr val="DDDAD9"/>
                </a:solidFill>
                <a:latin typeface="Arial"/>
                <a:cs typeface="Arial"/>
              </a:rPr>
              <a:t>of </a:t>
            </a:r>
            <a:r>
              <a:rPr sz="2200" spc="160" dirty="0">
                <a:solidFill>
                  <a:srgbClr val="DDDAD9"/>
                </a:solidFill>
                <a:latin typeface="Arial"/>
                <a:cs typeface="Arial"/>
              </a:rPr>
              <a:t>different</a:t>
            </a:r>
            <a:r>
              <a:rPr sz="2200" spc="-20" dirty="0">
                <a:solidFill>
                  <a:srgbClr val="DDDAD9"/>
                </a:solidFill>
                <a:latin typeface="Arial"/>
                <a:cs typeface="Arial"/>
              </a:rPr>
              <a:t> </a:t>
            </a:r>
            <a:r>
              <a:rPr sz="2200" spc="175" dirty="0">
                <a:solidFill>
                  <a:srgbClr val="DDDAD9"/>
                </a:solidFill>
                <a:latin typeface="Arial"/>
                <a:cs typeface="Arial"/>
              </a:rPr>
              <a:t>backgrounds</a:t>
            </a:r>
            <a:r>
              <a:rPr sz="2200" spc="-15" dirty="0">
                <a:solidFill>
                  <a:srgbClr val="DDDAD9"/>
                </a:solidFill>
                <a:latin typeface="Arial"/>
                <a:cs typeface="Arial"/>
              </a:rPr>
              <a:t> </a:t>
            </a:r>
            <a:r>
              <a:rPr sz="2200" spc="240" dirty="0">
                <a:solidFill>
                  <a:srgbClr val="DDDAD9"/>
                </a:solidFill>
                <a:latin typeface="Arial"/>
                <a:cs typeface="Arial"/>
              </a:rPr>
              <a:t>with</a:t>
            </a:r>
            <a:r>
              <a:rPr sz="2200" spc="-15" dirty="0">
                <a:solidFill>
                  <a:srgbClr val="DDDAD9"/>
                </a:solidFill>
                <a:latin typeface="Arial"/>
                <a:cs typeface="Arial"/>
              </a:rPr>
              <a:t> </a:t>
            </a:r>
            <a:r>
              <a:rPr sz="2200" spc="204" dirty="0">
                <a:solidFill>
                  <a:srgbClr val="DDDAD9"/>
                </a:solidFill>
                <a:latin typeface="Arial"/>
                <a:cs typeface="Arial"/>
              </a:rPr>
              <a:t>the</a:t>
            </a:r>
            <a:r>
              <a:rPr sz="2200" spc="-15" dirty="0">
                <a:solidFill>
                  <a:srgbClr val="DDDAD9"/>
                </a:solidFill>
                <a:latin typeface="Arial"/>
                <a:cs typeface="Arial"/>
              </a:rPr>
              <a:t> </a:t>
            </a:r>
            <a:r>
              <a:rPr sz="2200" spc="260" dirty="0">
                <a:solidFill>
                  <a:srgbClr val="DDDAD9"/>
                </a:solidFill>
                <a:latin typeface="Arial"/>
                <a:cs typeface="Arial"/>
              </a:rPr>
              <a:t>common </a:t>
            </a:r>
            <a:r>
              <a:rPr sz="2200" spc="125" dirty="0">
                <a:solidFill>
                  <a:srgbClr val="DDDAD9"/>
                </a:solidFill>
                <a:latin typeface="Arial"/>
                <a:cs typeface="Arial"/>
              </a:rPr>
              <a:t>belief</a:t>
            </a:r>
            <a:r>
              <a:rPr sz="2200" spc="-25" dirty="0">
                <a:solidFill>
                  <a:srgbClr val="DDDAD9"/>
                </a:solidFill>
                <a:latin typeface="Arial"/>
                <a:cs typeface="Arial"/>
              </a:rPr>
              <a:t> </a:t>
            </a:r>
            <a:r>
              <a:rPr sz="2200" spc="135" dirty="0">
                <a:solidFill>
                  <a:srgbClr val="DDDAD9"/>
                </a:solidFill>
                <a:latin typeface="Arial"/>
                <a:cs typeface="Arial"/>
              </a:rPr>
              <a:t>of</a:t>
            </a:r>
            <a:r>
              <a:rPr sz="2200" spc="-20" dirty="0">
                <a:solidFill>
                  <a:srgbClr val="DDDAD9"/>
                </a:solidFill>
                <a:latin typeface="Arial"/>
                <a:cs typeface="Arial"/>
              </a:rPr>
              <a:t> </a:t>
            </a:r>
            <a:r>
              <a:rPr sz="2200" spc="180" dirty="0">
                <a:solidFill>
                  <a:srgbClr val="DDDAD9"/>
                </a:solidFill>
                <a:latin typeface="Arial"/>
                <a:cs typeface="Arial"/>
              </a:rPr>
              <a:t>support</a:t>
            </a:r>
            <a:r>
              <a:rPr sz="2200" spc="-20" dirty="0">
                <a:solidFill>
                  <a:srgbClr val="DDDAD9"/>
                </a:solidFill>
                <a:latin typeface="Arial"/>
                <a:cs typeface="Arial"/>
              </a:rPr>
              <a:t> </a:t>
            </a:r>
            <a:r>
              <a:rPr sz="2200" spc="190" dirty="0">
                <a:solidFill>
                  <a:srgbClr val="DDDAD9"/>
                </a:solidFill>
                <a:latin typeface="Arial"/>
                <a:cs typeface="Arial"/>
              </a:rPr>
              <a:t>and</a:t>
            </a:r>
            <a:r>
              <a:rPr sz="2200" spc="-20" dirty="0">
                <a:solidFill>
                  <a:srgbClr val="DDDAD9"/>
                </a:solidFill>
                <a:latin typeface="Arial"/>
                <a:cs typeface="Arial"/>
              </a:rPr>
              <a:t> </a:t>
            </a:r>
            <a:r>
              <a:rPr sz="2200" spc="190" dirty="0">
                <a:solidFill>
                  <a:srgbClr val="DDDAD9"/>
                </a:solidFill>
                <a:latin typeface="Arial"/>
                <a:cs typeface="Arial"/>
              </a:rPr>
              <a:t>helping</a:t>
            </a:r>
            <a:r>
              <a:rPr sz="2200" spc="-25" dirty="0">
                <a:solidFill>
                  <a:srgbClr val="DDDAD9"/>
                </a:solidFill>
                <a:latin typeface="Arial"/>
                <a:cs typeface="Arial"/>
              </a:rPr>
              <a:t> </a:t>
            </a:r>
            <a:r>
              <a:rPr sz="2200" spc="135" dirty="0">
                <a:solidFill>
                  <a:srgbClr val="DDDAD9"/>
                </a:solidFill>
                <a:latin typeface="Arial"/>
                <a:cs typeface="Arial"/>
              </a:rPr>
              <a:t>one </a:t>
            </a:r>
            <a:r>
              <a:rPr sz="2200" spc="120" dirty="0">
                <a:solidFill>
                  <a:srgbClr val="DDDAD9"/>
                </a:solidFill>
                <a:latin typeface="Arial"/>
                <a:cs typeface="Arial"/>
              </a:rPr>
              <a:t>another.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841994" y="0"/>
            <a:ext cx="10446385" cy="10287000"/>
            <a:chOff x="7841994" y="0"/>
            <a:chExt cx="10446385" cy="10287000"/>
          </a:xfrm>
        </p:grpSpPr>
        <p:sp>
          <p:nvSpPr>
            <p:cNvPr id="3" name="object 3"/>
            <p:cNvSpPr/>
            <p:nvPr/>
          </p:nvSpPr>
          <p:spPr>
            <a:xfrm>
              <a:off x="7841994" y="0"/>
              <a:ext cx="10446385" cy="10287000"/>
            </a:xfrm>
            <a:custGeom>
              <a:avLst/>
              <a:gdLst/>
              <a:ahLst/>
              <a:cxnLst/>
              <a:rect l="l" t="t" r="r" b="b"/>
              <a:pathLst>
                <a:path w="10446385" h="10287000">
                  <a:moveTo>
                    <a:pt x="0" y="0"/>
                  </a:moveTo>
                  <a:lnTo>
                    <a:pt x="10446004" y="0"/>
                  </a:lnTo>
                  <a:lnTo>
                    <a:pt x="10446004" y="10286998"/>
                  </a:lnTo>
                  <a:lnTo>
                    <a:pt x="0" y="102869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1EDE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1142531" y="6972014"/>
              <a:ext cx="4866005" cy="991869"/>
            </a:xfrm>
            <a:custGeom>
              <a:avLst/>
              <a:gdLst/>
              <a:ahLst/>
              <a:cxnLst/>
              <a:rect l="l" t="t" r="r" b="b"/>
              <a:pathLst>
                <a:path w="4866005" h="991870">
                  <a:moveTo>
                    <a:pt x="4865845" y="991350"/>
                  </a:moveTo>
                  <a:lnTo>
                    <a:pt x="0" y="991350"/>
                  </a:lnTo>
                  <a:lnTo>
                    <a:pt x="0" y="0"/>
                  </a:lnTo>
                  <a:lnTo>
                    <a:pt x="4865845" y="0"/>
                  </a:lnTo>
                  <a:lnTo>
                    <a:pt x="4865845" y="991350"/>
                  </a:lnTo>
                  <a:close/>
                </a:path>
              </a:pathLst>
            </a:custGeom>
            <a:solidFill>
              <a:srgbClr val="61666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142531" y="2204954"/>
              <a:ext cx="4867274" cy="4838699"/>
            </a:xfrm>
            <a:prstGeom prst="rect">
              <a:avLst/>
            </a:prstGeom>
          </p:spPr>
        </p:pic>
      </p:grp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656167" y="737316"/>
            <a:ext cx="1972813" cy="988742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12947523" y="7303134"/>
            <a:ext cx="1196975" cy="32512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1950" b="1" spc="-60" dirty="0">
                <a:solidFill>
                  <a:srgbClr val="DDDAD9"/>
                </a:solidFill>
                <a:latin typeface="Arial"/>
                <a:cs typeface="Arial"/>
              </a:rPr>
              <a:t>FOUNDER</a:t>
            </a:r>
            <a:endParaRPr sz="1950">
              <a:latin typeface="Arial"/>
              <a:cs typeface="Arial"/>
            </a:endParaRPr>
          </a:p>
        </p:txBody>
      </p:sp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64003" y="3673247"/>
            <a:ext cx="66675" cy="66674"/>
          </a:xfrm>
          <a:prstGeom prst="rect">
            <a:avLst/>
          </a:prstGeom>
        </p:spPr>
      </p:pic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629095" y="1904001"/>
            <a:ext cx="6597650" cy="221869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9150" spc="90" dirty="0">
                <a:solidFill>
                  <a:srgbClr val="DDDAD9"/>
                </a:solidFill>
              </a:rPr>
              <a:t>Jess</a:t>
            </a:r>
            <a:r>
              <a:rPr sz="9150" spc="30" dirty="0">
                <a:solidFill>
                  <a:srgbClr val="DDDAD9"/>
                </a:solidFill>
              </a:rPr>
              <a:t> </a:t>
            </a:r>
            <a:r>
              <a:rPr sz="9150" spc="125" dirty="0">
                <a:solidFill>
                  <a:srgbClr val="DDDAD9"/>
                </a:solidFill>
              </a:rPr>
              <a:t>Harvey</a:t>
            </a:r>
            <a:endParaRPr sz="9150"/>
          </a:p>
          <a:p>
            <a:pPr marL="32384" marR="300355">
              <a:lnSpc>
                <a:spcPct val="107600"/>
              </a:lnSpc>
              <a:spcBef>
                <a:spcPts val="1605"/>
              </a:spcBef>
            </a:pPr>
            <a:r>
              <a:rPr sz="1800" spc="140" dirty="0">
                <a:solidFill>
                  <a:srgbClr val="DDDAD9"/>
                </a:solidFill>
                <a:hlinkClick r:id="rId5"/>
              </a:rPr>
              <a:t>I’m</a:t>
            </a:r>
            <a:r>
              <a:rPr sz="1800" spc="-35" dirty="0">
                <a:solidFill>
                  <a:srgbClr val="DDDAD9"/>
                </a:solidFill>
                <a:hlinkClick r:id="rId5"/>
              </a:rPr>
              <a:t> </a:t>
            </a:r>
            <a:r>
              <a:rPr sz="1800" dirty="0">
                <a:solidFill>
                  <a:srgbClr val="DDDAD9"/>
                </a:solidFill>
                <a:hlinkClick r:id="rId5"/>
              </a:rPr>
              <a:t>Jess,</a:t>
            </a:r>
            <a:r>
              <a:rPr sz="1800" spc="-35" dirty="0">
                <a:solidFill>
                  <a:srgbClr val="DDDAD9"/>
                </a:solidFill>
                <a:hlinkClick r:id="rId5"/>
              </a:rPr>
              <a:t> </a:t>
            </a:r>
            <a:r>
              <a:rPr sz="1800" spc="60" dirty="0">
                <a:solidFill>
                  <a:srgbClr val="DDDAD9"/>
                </a:solidFill>
                <a:hlinkClick r:id="rId5"/>
              </a:rPr>
              <a:t>a</a:t>
            </a:r>
            <a:r>
              <a:rPr sz="1800" spc="-30" dirty="0">
                <a:solidFill>
                  <a:srgbClr val="DDDAD9"/>
                </a:solidFill>
                <a:hlinkClick r:id="rId5"/>
              </a:rPr>
              <a:t> </a:t>
            </a:r>
            <a:r>
              <a:rPr sz="1800" spc="145" dirty="0">
                <a:solidFill>
                  <a:srgbClr val="DDDAD9"/>
                </a:solidFill>
                <a:hlinkClick r:id="rId5"/>
              </a:rPr>
              <a:t>transformation</a:t>
            </a:r>
            <a:r>
              <a:rPr sz="1800" spc="-30" dirty="0">
                <a:solidFill>
                  <a:srgbClr val="DDDAD9"/>
                </a:solidFill>
                <a:hlinkClick r:id="rId5"/>
              </a:rPr>
              <a:t> </a:t>
            </a:r>
            <a:r>
              <a:rPr sz="1800" spc="120" dirty="0">
                <a:solidFill>
                  <a:srgbClr val="DDDAD9"/>
                </a:solidFill>
                <a:hlinkClick r:id="rId5"/>
              </a:rPr>
              <a:t>coach</a:t>
            </a:r>
            <a:r>
              <a:rPr sz="1800" spc="-35" dirty="0">
                <a:solidFill>
                  <a:srgbClr val="DDDAD9"/>
                </a:solidFill>
                <a:hlinkClick r:id="rId5"/>
              </a:rPr>
              <a:t> </a:t>
            </a:r>
            <a:r>
              <a:rPr sz="1800" spc="-130" dirty="0">
                <a:solidFill>
                  <a:srgbClr val="DDDAD9"/>
                </a:solidFill>
                <a:hlinkClick r:id="rId5"/>
              </a:rPr>
              <a:t>,</a:t>
            </a:r>
            <a:r>
              <a:rPr sz="1800" spc="-30" dirty="0">
                <a:solidFill>
                  <a:srgbClr val="DDDAD9"/>
                </a:solidFill>
                <a:hlinkClick r:id="rId5"/>
              </a:rPr>
              <a:t> </a:t>
            </a:r>
            <a:r>
              <a:rPr sz="1800" spc="135" dirty="0">
                <a:solidFill>
                  <a:srgbClr val="DDDAD9"/>
                </a:solidFill>
                <a:hlinkClick r:id="rId5"/>
              </a:rPr>
              <a:t>wife</a:t>
            </a:r>
            <a:r>
              <a:rPr sz="1800" spc="-30" dirty="0">
                <a:solidFill>
                  <a:srgbClr val="DDDAD9"/>
                </a:solidFill>
                <a:hlinkClick r:id="rId5"/>
              </a:rPr>
              <a:t> </a:t>
            </a:r>
            <a:r>
              <a:rPr sz="1800" spc="160" dirty="0">
                <a:solidFill>
                  <a:srgbClr val="DDDAD9"/>
                </a:solidFill>
                <a:hlinkClick r:id="rId5"/>
              </a:rPr>
              <a:t>and</a:t>
            </a:r>
            <a:r>
              <a:rPr sz="1800" spc="-35" dirty="0">
                <a:solidFill>
                  <a:srgbClr val="DDDAD9"/>
                </a:solidFill>
                <a:hlinkClick r:id="rId5"/>
              </a:rPr>
              <a:t> </a:t>
            </a:r>
            <a:r>
              <a:rPr sz="1800" spc="190" dirty="0">
                <a:solidFill>
                  <a:srgbClr val="DDDAD9"/>
                </a:solidFill>
                <a:hlinkClick r:id="rId5"/>
              </a:rPr>
              <a:t>mother</a:t>
            </a:r>
            <a:r>
              <a:rPr sz="1800" spc="-30" dirty="0">
                <a:solidFill>
                  <a:srgbClr val="DDDAD9"/>
                </a:solidFill>
                <a:hlinkClick r:id="rId5"/>
              </a:rPr>
              <a:t> </a:t>
            </a:r>
            <a:r>
              <a:rPr sz="1800" spc="135" dirty="0">
                <a:solidFill>
                  <a:srgbClr val="DDDAD9"/>
                </a:solidFill>
                <a:hlinkClick r:id="rId5"/>
              </a:rPr>
              <a:t>and </a:t>
            </a:r>
            <a:r>
              <a:rPr sz="1800" spc="150" dirty="0">
                <a:solidFill>
                  <a:srgbClr val="DDDAD9"/>
                </a:solidFill>
                <a:hlinkClick r:id="rId5"/>
              </a:rPr>
              <a:t>founder</a:t>
            </a:r>
            <a:r>
              <a:rPr sz="1800" spc="-20" dirty="0">
                <a:solidFill>
                  <a:srgbClr val="DDDAD9"/>
                </a:solidFill>
                <a:hlinkClick r:id="rId5"/>
              </a:rPr>
              <a:t> </a:t>
            </a:r>
            <a:r>
              <a:rPr sz="1800" spc="114" dirty="0">
                <a:solidFill>
                  <a:srgbClr val="DDDAD9"/>
                </a:solidFill>
                <a:hlinkClick r:id="rId5"/>
              </a:rPr>
              <a:t>of</a:t>
            </a:r>
            <a:r>
              <a:rPr sz="1800" spc="-20" dirty="0">
                <a:solidFill>
                  <a:srgbClr val="DDDAD9"/>
                </a:solidFill>
                <a:hlinkClick r:id="rId5"/>
              </a:rPr>
              <a:t> </a:t>
            </a:r>
            <a:r>
              <a:rPr sz="1800" spc="170" dirty="0">
                <a:solidFill>
                  <a:srgbClr val="DDDAD9"/>
                </a:solidFill>
                <a:hlinkClick r:id="rId5"/>
              </a:rPr>
              <a:t>the</a:t>
            </a:r>
            <a:r>
              <a:rPr sz="1800" spc="-20" dirty="0">
                <a:solidFill>
                  <a:srgbClr val="DDDAD9"/>
                </a:solidFill>
                <a:hlinkClick r:id="rId5"/>
              </a:rPr>
              <a:t> </a:t>
            </a:r>
            <a:r>
              <a:rPr sz="1800" spc="120" dirty="0">
                <a:solidFill>
                  <a:srgbClr val="DDDAD9"/>
                </a:solidFill>
                <a:hlinkClick r:id="rId5"/>
              </a:rPr>
              <a:t>Female</a:t>
            </a:r>
            <a:r>
              <a:rPr sz="1800" spc="-20" dirty="0">
                <a:solidFill>
                  <a:srgbClr val="DDDAD9"/>
                </a:solidFill>
                <a:hlinkClick r:id="rId5"/>
              </a:rPr>
              <a:t> </a:t>
            </a:r>
            <a:r>
              <a:rPr sz="1800" spc="165" dirty="0">
                <a:solidFill>
                  <a:srgbClr val="DDDAD9"/>
                </a:solidFill>
                <a:hlinkClick r:id="rId5"/>
              </a:rPr>
              <a:t>Mentoring</a:t>
            </a:r>
            <a:r>
              <a:rPr sz="1800" spc="-20" dirty="0">
                <a:solidFill>
                  <a:srgbClr val="DDDAD9"/>
                </a:solidFill>
                <a:hlinkClick r:id="rId5"/>
              </a:rPr>
              <a:t> </a:t>
            </a:r>
            <a:r>
              <a:rPr sz="1800" spc="60" dirty="0">
                <a:solidFill>
                  <a:srgbClr val="DDDAD9"/>
                </a:solidFill>
                <a:hlinkClick r:id="rId5"/>
              </a:rPr>
              <a:t>Alliance.</a:t>
            </a:r>
            <a:endParaRPr sz="1800"/>
          </a:p>
        </p:txBody>
      </p:sp>
      <p:pic>
        <p:nvPicPr>
          <p:cNvPr id="10" name="object 1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64003" y="4559072"/>
            <a:ext cx="66675" cy="66674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64003" y="5444897"/>
            <a:ext cx="66675" cy="66674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64003" y="6330722"/>
            <a:ext cx="66675" cy="66674"/>
          </a:xfrm>
          <a:prstGeom prst="rect">
            <a:avLst/>
          </a:prstGeom>
        </p:spPr>
      </p:pic>
      <p:sp>
        <p:nvSpPr>
          <p:cNvPr id="13" name="object 13"/>
          <p:cNvSpPr txBox="1"/>
          <p:nvPr/>
        </p:nvSpPr>
        <p:spPr>
          <a:xfrm>
            <a:off x="649393" y="4392067"/>
            <a:ext cx="6750050" cy="2682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39700">
              <a:lnSpc>
                <a:spcPct val="107600"/>
              </a:lnSpc>
              <a:spcBef>
                <a:spcPts val="100"/>
              </a:spcBef>
            </a:pPr>
            <a:r>
              <a:rPr sz="1800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I</a:t>
            </a:r>
            <a:r>
              <a:rPr sz="1800" spc="-15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 </a:t>
            </a:r>
            <a:r>
              <a:rPr sz="1800" spc="125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left</a:t>
            </a:r>
            <a:r>
              <a:rPr sz="1800" spc="-15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 </a:t>
            </a:r>
            <a:r>
              <a:rPr sz="1800" spc="235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my</a:t>
            </a:r>
            <a:r>
              <a:rPr sz="1800" spc="-10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 </a:t>
            </a:r>
            <a:r>
              <a:rPr sz="1800" spc="125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corporate</a:t>
            </a:r>
            <a:r>
              <a:rPr sz="1800" spc="-15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 </a:t>
            </a:r>
            <a:r>
              <a:rPr sz="1800" spc="165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banking</a:t>
            </a:r>
            <a:r>
              <a:rPr sz="1800" spc="-10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 </a:t>
            </a:r>
            <a:r>
              <a:rPr sz="1800" spc="90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career</a:t>
            </a:r>
            <a:r>
              <a:rPr sz="1800" spc="-15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 </a:t>
            </a:r>
            <a:r>
              <a:rPr sz="1800" spc="165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behind</a:t>
            </a:r>
            <a:r>
              <a:rPr sz="1800" spc="-10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 </a:t>
            </a:r>
            <a:r>
              <a:rPr sz="1800" spc="175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to</a:t>
            </a:r>
            <a:r>
              <a:rPr sz="1800" spc="-15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 </a:t>
            </a:r>
            <a:r>
              <a:rPr sz="1800" spc="175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embark</a:t>
            </a:r>
            <a:r>
              <a:rPr sz="1800" spc="-10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 </a:t>
            </a:r>
            <a:r>
              <a:rPr sz="1800" spc="165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on</a:t>
            </a:r>
            <a:r>
              <a:rPr sz="1800" spc="-15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 </a:t>
            </a:r>
            <a:r>
              <a:rPr sz="1800" spc="10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a </a:t>
            </a:r>
            <a:r>
              <a:rPr sz="1800" spc="125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journey</a:t>
            </a:r>
            <a:r>
              <a:rPr sz="1800" spc="-15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 </a:t>
            </a:r>
            <a:r>
              <a:rPr sz="1800" spc="114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of</a:t>
            </a:r>
            <a:r>
              <a:rPr sz="1800" spc="-15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 </a:t>
            </a:r>
            <a:r>
              <a:rPr sz="1800" spc="65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self-</a:t>
            </a:r>
            <a:r>
              <a:rPr sz="1800" spc="90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discovery</a:t>
            </a:r>
            <a:r>
              <a:rPr sz="1800" spc="-15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 </a:t>
            </a:r>
            <a:r>
              <a:rPr sz="1800" spc="160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and</a:t>
            </a:r>
            <a:r>
              <a:rPr sz="1800" spc="-10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 </a:t>
            </a:r>
            <a:r>
              <a:rPr sz="1800" spc="140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growth.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000">
              <a:latin typeface="Arial"/>
              <a:cs typeface="Arial"/>
            </a:endParaRPr>
          </a:p>
          <a:p>
            <a:pPr marL="12700" marR="5080">
              <a:lnSpc>
                <a:spcPct val="107600"/>
              </a:lnSpc>
            </a:pPr>
            <a:r>
              <a:rPr sz="1800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I</a:t>
            </a:r>
            <a:r>
              <a:rPr sz="1800" spc="-20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 </a:t>
            </a:r>
            <a:r>
              <a:rPr sz="1800" spc="145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help</a:t>
            </a:r>
            <a:r>
              <a:rPr sz="1800" spc="-20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 </a:t>
            </a:r>
            <a:r>
              <a:rPr sz="1800" spc="130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people</a:t>
            </a:r>
            <a:r>
              <a:rPr sz="1800" spc="-15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 </a:t>
            </a:r>
            <a:r>
              <a:rPr sz="1800" spc="150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unlock</a:t>
            </a:r>
            <a:r>
              <a:rPr sz="1800" spc="-20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 </a:t>
            </a:r>
            <a:r>
              <a:rPr sz="1800" spc="140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their</a:t>
            </a:r>
            <a:r>
              <a:rPr sz="1800" spc="-20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 </a:t>
            </a:r>
            <a:r>
              <a:rPr sz="1800" spc="145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potential</a:t>
            </a:r>
            <a:r>
              <a:rPr sz="1800" spc="-15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 </a:t>
            </a:r>
            <a:r>
              <a:rPr sz="1800" spc="160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and</a:t>
            </a:r>
            <a:r>
              <a:rPr sz="1800" spc="-20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 </a:t>
            </a:r>
            <a:r>
              <a:rPr sz="1800" spc="180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make</a:t>
            </a:r>
            <a:r>
              <a:rPr sz="1800" spc="-20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 </a:t>
            </a:r>
            <a:r>
              <a:rPr sz="1800" spc="170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the</a:t>
            </a:r>
            <a:r>
              <a:rPr sz="1800" spc="-15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 </a:t>
            </a:r>
            <a:r>
              <a:rPr sz="1800" spc="110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changes </a:t>
            </a:r>
            <a:r>
              <a:rPr sz="1800" spc="145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they</a:t>
            </a:r>
            <a:r>
              <a:rPr sz="1800" spc="-30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 </a:t>
            </a:r>
            <a:r>
              <a:rPr sz="1800" spc="145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need</a:t>
            </a:r>
            <a:r>
              <a:rPr sz="1800" spc="-25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 </a:t>
            </a:r>
            <a:r>
              <a:rPr sz="1800" spc="175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to</a:t>
            </a:r>
            <a:r>
              <a:rPr sz="1800" spc="-25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 </a:t>
            </a:r>
            <a:r>
              <a:rPr sz="1800" spc="85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thrive.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000">
              <a:latin typeface="Arial"/>
              <a:cs typeface="Arial"/>
            </a:endParaRPr>
          </a:p>
          <a:p>
            <a:pPr marL="12700" marR="738505">
              <a:lnSpc>
                <a:spcPct val="107600"/>
              </a:lnSpc>
            </a:pPr>
            <a:r>
              <a:rPr sz="1800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I</a:t>
            </a:r>
            <a:r>
              <a:rPr sz="1800" spc="-15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 </a:t>
            </a:r>
            <a:r>
              <a:rPr sz="1800" spc="100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focus</a:t>
            </a:r>
            <a:r>
              <a:rPr sz="1800" spc="-10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 </a:t>
            </a:r>
            <a:r>
              <a:rPr sz="1800" spc="165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on</a:t>
            </a:r>
            <a:r>
              <a:rPr sz="1800" spc="-10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 </a:t>
            </a:r>
            <a:r>
              <a:rPr sz="1800" spc="180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empowering</a:t>
            </a:r>
            <a:r>
              <a:rPr sz="1800" spc="-10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 </a:t>
            </a:r>
            <a:r>
              <a:rPr sz="1800" spc="105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clients</a:t>
            </a:r>
            <a:r>
              <a:rPr sz="1800" spc="-10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 </a:t>
            </a:r>
            <a:r>
              <a:rPr sz="1800" spc="175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to</a:t>
            </a:r>
            <a:r>
              <a:rPr sz="1800" spc="-15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 </a:t>
            </a:r>
            <a:r>
              <a:rPr sz="1800" spc="155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strengthen</a:t>
            </a:r>
            <a:r>
              <a:rPr sz="1800" spc="-10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 </a:t>
            </a:r>
            <a:r>
              <a:rPr sz="1800" spc="120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their </a:t>
            </a:r>
            <a:r>
              <a:rPr sz="1800" spc="130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foundation,</a:t>
            </a:r>
            <a:r>
              <a:rPr sz="1800" spc="-15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 </a:t>
            </a:r>
            <a:r>
              <a:rPr sz="1800" spc="150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trust</a:t>
            </a:r>
            <a:r>
              <a:rPr sz="1800" spc="-15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 </a:t>
            </a:r>
            <a:r>
              <a:rPr sz="1800" spc="140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their</a:t>
            </a:r>
            <a:r>
              <a:rPr sz="1800" spc="-10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 </a:t>
            </a:r>
            <a:r>
              <a:rPr sz="1800" spc="130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intuition,</a:t>
            </a:r>
            <a:r>
              <a:rPr sz="1800" spc="-15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 </a:t>
            </a:r>
            <a:r>
              <a:rPr sz="1800" spc="160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and</a:t>
            </a:r>
            <a:r>
              <a:rPr sz="1800" spc="-15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 </a:t>
            </a:r>
            <a:r>
              <a:rPr sz="1800" spc="180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make</a:t>
            </a:r>
            <a:r>
              <a:rPr sz="1800" spc="-10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 </a:t>
            </a:r>
            <a:r>
              <a:rPr sz="1800" spc="140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confident </a:t>
            </a:r>
            <a:r>
              <a:rPr sz="1800" spc="60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decisions.</a:t>
            </a:r>
            <a:endParaRPr sz="1800">
              <a:latin typeface="Arial"/>
              <a:cs typeface="Arial"/>
            </a:endParaRPr>
          </a:p>
        </p:txBody>
      </p:sp>
      <p:pic>
        <p:nvPicPr>
          <p:cNvPr id="14" name="object 1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64003" y="7511822"/>
            <a:ext cx="66675" cy="66674"/>
          </a:xfrm>
          <a:prstGeom prst="rect">
            <a:avLst/>
          </a:prstGeom>
        </p:spPr>
      </p:pic>
      <p:sp>
        <p:nvSpPr>
          <p:cNvPr id="15" name="object 15"/>
          <p:cNvSpPr txBox="1"/>
          <p:nvPr/>
        </p:nvSpPr>
        <p:spPr>
          <a:xfrm>
            <a:off x="649393" y="7344817"/>
            <a:ext cx="6770370" cy="9112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600"/>
              </a:lnSpc>
              <a:spcBef>
                <a:spcPts val="100"/>
              </a:spcBef>
            </a:pPr>
            <a:r>
              <a:rPr sz="1800" spc="135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Many</a:t>
            </a:r>
            <a:r>
              <a:rPr sz="1800" spc="-15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 </a:t>
            </a:r>
            <a:r>
              <a:rPr sz="1800" spc="90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coaches</a:t>
            </a:r>
            <a:r>
              <a:rPr sz="1800" spc="-10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 </a:t>
            </a:r>
            <a:r>
              <a:rPr sz="1800" spc="135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talk</a:t>
            </a:r>
            <a:r>
              <a:rPr sz="1800" spc="-15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 </a:t>
            </a:r>
            <a:r>
              <a:rPr sz="1800" spc="165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about</a:t>
            </a:r>
            <a:r>
              <a:rPr sz="1800" spc="-10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 </a:t>
            </a:r>
            <a:r>
              <a:rPr sz="1800" spc="150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manifesting</a:t>
            </a:r>
            <a:r>
              <a:rPr sz="1800" spc="-15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 </a:t>
            </a:r>
            <a:r>
              <a:rPr sz="1800" spc="160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and</a:t>
            </a:r>
            <a:r>
              <a:rPr sz="1800" spc="-10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 </a:t>
            </a:r>
            <a:r>
              <a:rPr sz="1800" spc="120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goal</a:t>
            </a:r>
            <a:r>
              <a:rPr sz="1800" spc="-15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 </a:t>
            </a:r>
            <a:r>
              <a:rPr sz="1800" spc="110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setting,</a:t>
            </a:r>
            <a:r>
              <a:rPr sz="1800" spc="-10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 </a:t>
            </a:r>
            <a:r>
              <a:rPr sz="1800" spc="190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but </a:t>
            </a:r>
            <a:r>
              <a:rPr sz="1800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I</a:t>
            </a:r>
            <a:r>
              <a:rPr sz="1800" spc="-15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 </a:t>
            </a:r>
            <a:r>
              <a:rPr sz="1800" spc="195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know</a:t>
            </a:r>
            <a:r>
              <a:rPr sz="1800" spc="-10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 </a:t>
            </a:r>
            <a:r>
              <a:rPr sz="1800" spc="180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that</a:t>
            </a:r>
            <a:r>
              <a:rPr sz="1800" spc="-15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 </a:t>
            </a:r>
            <a:r>
              <a:rPr sz="1800" spc="85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real</a:t>
            </a:r>
            <a:r>
              <a:rPr sz="1800" spc="-10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 </a:t>
            </a:r>
            <a:r>
              <a:rPr sz="1800" spc="145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change</a:t>
            </a:r>
            <a:r>
              <a:rPr sz="1800" spc="-15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 </a:t>
            </a:r>
            <a:r>
              <a:rPr sz="1800" spc="105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requires</a:t>
            </a:r>
            <a:r>
              <a:rPr sz="1800" spc="-10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 </a:t>
            </a:r>
            <a:r>
              <a:rPr sz="1800" spc="60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a</a:t>
            </a:r>
            <a:r>
              <a:rPr sz="1800" spc="-15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 </a:t>
            </a:r>
            <a:r>
              <a:rPr sz="1800" spc="90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deeper,</a:t>
            </a:r>
            <a:r>
              <a:rPr sz="1800" spc="-10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 </a:t>
            </a:r>
            <a:r>
              <a:rPr sz="1800" spc="180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more</a:t>
            </a:r>
            <a:r>
              <a:rPr sz="1800" spc="-15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 </a:t>
            </a:r>
            <a:r>
              <a:rPr sz="1800" spc="95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personal approach.</a:t>
            </a:r>
            <a:endParaRPr sz="1800">
              <a:latin typeface="Arial"/>
              <a:cs typeface="Arial"/>
            </a:endParaRPr>
          </a:p>
        </p:txBody>
      </p:sp>
      <p:pic>
        <p:nvPicPr>
          <p:cNvPr id="16" name="object 1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64003" y="8692922"/>
            <a:ext cx="66675" cy="66674"/>
          </a:xfrm>
          <a:prstGeom prst="rect">
            <a:avLst/>
          </a:prstGeom>
        </p:spPr>
      </p:pic>
      <p:sp>
        <p:nvSpPr>
          <p:cNvPr id="17" name="object 17"/>
          <p:cNvSpPr txBox="1"/>
          <p:nvPr/>
        </p:nvSpPr>
        <p:spPr>
          <a:xfrm>
            <a:off x="649393" y="8525917"/>
            <a:ext cx="6716395" cy="1206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600"/>
              </a:lnSpc>
              <a:spcBef>
                <a:spcPts val="100"/>
              </a:spcBef>
            </a:pPr>
            <a:r>
              <a:rPr sz="1800" spc="120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Using</a:t>
            </a:r>
            <a:r>
              <a:rPr sz="1800" spc="-20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 </a:t>
            </a:r>
            <a:r>
              <a:rPr sz="1800" spc="60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a</a:t>
            </a:r>
            <a:r>
              <a:rPr sz="1800" spc="-20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 </a:t>
            </a:r>
            <a:r>
              <a:rPr sz="1800" spc="140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three</a:t>
            </a:r>
            <a:r>
              <a:rPr sz="1800" spc="-15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 </a:t>
            </a:r>
            <a:r>
              <a:rPr sz="1800" spc="155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part</a:t>
            </a:r>
            <a:r>
              <a:rPr sz="1800" spc="-20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 </a:t>
            </a:r>
            <a:r>
              <a:rPr sz="1800" spc="145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transformation</a:t>
            </a:r>
            <a:r>
              <a:rPr sz="1800" spc="-20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 </a:t>
            </a:r>
            <a:r>
              <a:rPr sz="1800" spc="80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process</a:t>
            </a:r>
            <a:r>
              <a:rPr sz="1800" spc="-15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 </a:t>
            </a:r>
            <a:r>
              <a:rPr sz="1800" spc="114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of</a:t>
            </a:r>
            <a:r>
              <a:rPr sz="1800" spc="-20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 </a:t>
            </a:r>
            <a:r>
              <a:rPr sz="1800" spc="110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hearts</a:t>
            </a:r>
            <a:r>
              <a:rPr sz="1800" spc="-15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 </a:t>
            </a:r>
            <a:r>
              <a:rPr sz="1800" spc="135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and </a:t>
            </a:r>
            <a:r>
              <a:rPr sz="1800" spc="125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minds,</a:t>
            </a:r>
            <a:r>
              <a:rPr sz="1800" spc="-15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 </a:t>
            </a:r>
            <a:r>
              <a:rPr sz="1800" spc="120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goal</a:t>
            </a:r>
            <a:r>
              <a:rPr sz="1800" spc="-15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 </a:t>
            </a:r>
            <a:r>
              <a:rPr sz="1800" spc="145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setting</a:t>
            </a:r>
            <a:r>
              <a:rPr sz="1800" spc="-15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 </a:t>
            </a:r>
            <a:r>
              <a:rPr sz="1800" spc="160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and</a:t>
            </a:r>
            <a:r>
              <a:rPr sz="1800" spc="-20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 </a:t>
            </a:r>
            <a:r>
              <a:rPr sz="1800" spc="170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the</a:t>
            </a:r>
            <a:r>
              <a:rPr sz="1800" spc="-15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 </a:t>
            </a:r>
            <a:r>
              <a:rPr sz="1800" spc="165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environment</a:t>
            </a:r>
            <a:r>
              <a:rPr sz="1800" spc="-15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 </a:t>
            </a:r>
            <a:r>
              <a:rPr sz="1800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I</a:t>
            </a:r>
            <a:r>
              <a:rPr sz="1800" spc="-15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 </a:t>
            </a:r>
            <a:r>
              <a:rPr sz="1800" spc="170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work</a:t>
            </a:r>
            <a:r>
              <a:rPr sz="1800" spc="-15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 </a:t>
            </a:r>
            <a:r>
              <a:rPr sz="1800" spc="175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with </a:t>
            </a:r>
            <a:r>
              <a:rPr sz="1800" spc="105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clients</a:t>
            </a:r>
            <a:r>
              <a:rPr sz="1800" spc="-20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 </a:t>
            </a:r>
            <a:r>
              <a:rPr sz="1800" spc="175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to</a:t>
            </a:r>
            <a:r>
              <a:rPr sz="1800" spc="-15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 </a:t>
            </a:r>
            <a:r>
              <a:rPr sz="1800" spc="155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build</a:t>
            </a:r>
            <a:r>
              <a:rPr sz="1800" spc="-20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 </a:t>
            </a:r>
            <a:r>
              <a:rPr sz="1800" spc="60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a</a:t>
            </a:r>
            <a:r>
              <a:rPr sz="1800" spc="-15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 </a:t>
            </a:r>
            <a:r>
              <a:rPr sz="1800" spc="145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strong</a:t>
            </a:r>
            <a:r>
              <a:rPr sz="1800" spc="-15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 </a:t>
            </a:r>
            <a:r>
              <a:rPr sz="1800" spc="155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foundation</a:t>
            </a:r>
            <a:r>
              <a:rPr sz="1800" spc="-20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 </a:t>
            </a:r>
            <a:r>
              <a:rPr sz="1800" spc="180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that</a:t>
            </a:r>
            <a:r>
              <a:rPr sz="1800" spc="-15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 </a:t>
            </a:r>
            <a:r>
              <a:rPr sz="1800" spc="130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supports</a:t>
            </a:r>
            <a:r>
              <a:rPr sz="1800" spc="-20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 </a:t>
            </a:r>
            <a:r>
              <a:rPr sz="1800" spc="95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personal </a:t>
            </a:r>
            <a:r>
              <a:rPr sz="1800" spc="195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growth</a:t>
            </a:r>
            <a:r>
              <a:rPr sz="1800" spc="-25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 </a:t>
            </a:r>
            <a:r>
              <a:rPr sz="1800" spc="160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and</a:t>
            </a:r>
            <a:r>
              <a:rPr sz="1800" spc="-20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 </a:t>
            </a:r>
            <a:r>
              <a:rPr sz="1800" spc="155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empowers</a:t>
            </a:r>
            <a:r>
              <a:rPr sz="1800" spc="-20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 </a:t>
            </a:r>
            <a:r>
              <a:rPr sz="1800" spc="135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action</a:t>
            </a:r>
            <a:r>
              <a:rPr sz="1800" spc="-20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 </a:t>
            </a:r>
            <a:r>
              <a:rPr sz="1800" spc="165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on</a:t>
            </a:r>
            <a:r>
              <a:rPr sz="1800" spc="-20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 </a:t>
            </a:r>
            <a:r>
              <a:rPr sz="1800" spc="140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their</a:t>
            </a:r>
            <a:r>
              <a:rPr sz="1800" spc="-20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 </a:t>
            </a:r>
            <a:r>
              <a:rPr sz="1800" spc="200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own</a:t>
            </a:r>
            <a:r>
              <a:rPr sz="1800" spc="-20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 </a:t>
            </a:r>
            <a:r>
              <a:rPr sz="1800" spc="100" dirty="0">
                <a:solidFill>
                  <a:srgbClr val="DDDAD9"/>
                </a:solidFill>
                <a:latin typeface="Arial"/>
                <a:cs typeface="Arial"/>
                <a:hlinkClick r:id="rId5"/>
              </a:rPr>
              <a:t>terms.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43325" y="926078"/>
            <a:ext cx="13816965" cy="2359660"/>
          </a:xfrm>
          <a:prstGeom prst="rect">
            <a:avLst/>
          </a:prstGeom>
        </p:spPr>
        <p:txBody>
          <a:bodyPr vert="horz" wrap="square" lIns="0" tIns="131445" rIns="0" bIns="0" rtlCol="0">
            <a:spAutoFit/>
          </a:bodyPr>
          <a:lstStyle/>
          <a:p>
            <a:pPr marL="4001770" marR="5080" indent="-3989704">
              <a:lnSpc>
                <a:spcPts val="8770"/>
              </a:lnSpc>
              <a:spcBef>
                <a:spcPts val="1035"/>
              </a:spcBef>
            </a:pPr>
            <a:r>
              <a:rPr spc="310" dirty="0"/>
              <a:t>WAYS</a:t>
            </a:r>
            <a:r>
              <a:rPr spc="70" dirty="0"/>
              <a:t> </a:t>
            </a:r>
            <a:r>
              <a:rPr spc="90" dirty="0"/>
              <a:t>TO</a:t>
            </a:r>
            <a:r>
              <a:rPr spc="70" dirty="0"/>
              <a:t> </a:t>
            </a:r>
            <a:r>
              <a:rPr spc="575" dirty="0"/>
              <a:t>WORK</a:t>
            </a:r>
            <a:r>
              <a:rPr spc="70" dirty="0"/>
              <a:t> </a:t>
            </a:r>
            <a:r>
              <a:rPr spc="520" dirty="0"/>
              <a:t>WITH</a:t>
            </a:r>
            <a:r>
              <a:rPr spc="70" dirty="0"/>
              <a:t> </a:t>
            </a:r>
            <a:r>
              <a:rPr spc="484" dirty="0"/>
              <a:t>ME </a:t>
            </a:r>
            <a:r>
              <a:rPr spc="155" dirty="0"/>
              <a:t>PRIVATELY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671986" y="5464815"/>
            <a:ext cx="3387725" cy="854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3300"/>
              </a:lnSpc>
              <a:spcBef>
                <a:spcPts val="100"/>
              </a:spcBef>
            </a:pPr>
            <a:r>
              <a:rPr sz="1600" dirty="0">
                <a:solidFill>
                  <a:srgbClr val="F1EDE3"/>
                </a:solidFill>
                <a:latin typeface="Arial"/>
                <a:cs typeface="Arial"/>
              </a:rPr>
              <a:t>This</a:t>
            </a:r>
            <a:r>
              <a:rPr sz="1600" spc="-5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10" dirty="0">
                <a:solidFill>
                  <a:srgbClr val="F1EDE3"/>
                </a:solidFill>
                <a:latin typeface="Arial"/>
                <a:cs typeface="Arial"/>
              </a:rPr>
              <a:t>could</a:t>
            </a:r>
            <a:r>
              <a:rPr sz="1600" spc="-5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00" dirty="0">
                <a:solidFill>
                  <a:srgbClr val="F1EDE3"/>
                </a:solidFill>
                <a:latin typeface="Arial"/>
                <a:cs typeface="Arial"/>
              </a:rPr>
              <a:t>range</a:t>
            </a:r>
            <a:r>
              <a:rPr sz="1600" spc="-4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45" dirty="0">
                <a:solidFill>
                  <a:srgbClr val="F1EDE3"/>
                </a:solidFill>
                <a:latin typeface="Arial"/>
                <a:cs typeface="Arial"/>
              </a:rPr>
              <a:t>from</a:t>
            </a:r>
            <a:r>
              <a:rPr sz="1600" spc="-5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50" dirty="0">
                <a:solidFill>
                  <a:srgbClr val="F1EDE3"/>
                </a:solidFill>
                <a:latin typeface="Arial"/>
                <a:cs typeface="Arial"/>
              </a:rPr>
              <a:t>a</a:t>
            </a:r>
            <a:r>
              <a:rPr sz="1600" spc="-4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85" dirty="0">
                <a:solidFill>
                  <a:srgbClr val="F1EDE3"/>
                </a:solidFill>
                <a:latin typeface="Arial"/>
                <a:cs typeface="Arial"/>
              </a:rPr>
              <a:t>difficult </a:t>
            </a:r>
            <a:r>
              <a:rPr sz="1600" spc="145" dirty="0">
                <a:solidFill>
                  <a:srgbClr val="F1EDE3"/>
                </a:solidFill>
                <a:latin typeface="Arial"/>
                <a:cs typeface="Arial"/>
              </a:rPr>
              <a:t>meeting</a:t>
            </a:r>
            <a:r>
              <a:rPr sz="1600" spc="-5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90" dirty="0">
                <a:solidFill>
                  <a:srgbClr val="F1EDE3"/>
                </a:solidFill>
                <a:latin typeface="Arial"/>
                <a:cs typeface="Arial"/>
              </a:rPr>
              <a:t>or</a:t>
            </a:r>
            <a:r>
              <a:rPr sz="1600" spc="-5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75" dirty="0">
                <a:solidFill>
                  <a:srgbClr val="F1EDE3"/>
                </a:solidFill>
                <a:latin typeface="Arial"/>
                <a:cs typeface="Arial"/>
              </a:rPr>
              <a:t>conversation</a:t>
            </a:r>
            <a:r>
              <a:rPr sz="1600" spc="-5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40" dirty="0">
                <a:solidFill>
                  <a:srgbClr val="F1EDE3"/>
                </a:solidFill>
                <a:latin typeface="Arial"/>
                <a:cs typeface="Arial"/>
              </a:rPr>
              <a:t>to</a:t>
            </a:r>
            <a:r>
              <a:rPr sz="1600" spc="-5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90" dirty="0">
                <a:solidFill>
                  <a:srgbClr val="F1EDE3"/>
                </a:solidFill>
                <a:latin typeface="Arial"/>
                <a:cs typeface="Arial"/>
              </a:rPr>
              <a:t>spend </a:t>
            </a:r>
            <a:r>
              <a:rPr sz="1600" spc="155" dirty="0">
                <a:solidFill>
                  <a:srgbClr val="F1EDE3"/>
                </a:solidFill>
                <a:latin typeface="Arial"/>
                <a:cs typeface="Arial"/>
              </a:rPr>
              <a:t>time</a:t>
            </a:r>
            <a:r>
              <a:rPr sz="1600" spc="-4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90" dirty="0">
                <a:solidFill>
                  <a:srgbClr val="F1EDE3"/>
                </a:solidFill>
                <a:latin typeface="Arial"/>
                <a:cs typeface="Arial"/>
              </a:rPr>
              <a:t>focusing</a:t>
            </a:r>
            <a:r>
              <a:rPr sz="1600" spc="-4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30" dirty="0">
                <a:solidFill>
                  <a:srgbClr val="F1EDE3"/>
                </a:solidFill>
                <a:latin typeface="Arial"/>
                <a:cs typeface="Arial"/>
              </a:rPr>
              <a:t>on</a:t>
            </a:r>
            <a:r>
              <a:rPr sz="1600" spc="-4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70" dirty="0">
                <a:solidFill>
                  <a:srgbClr val="F1EDE3"/>
                </a:solidFill>
                <a:latin typeface="Arial"/>
                <a:cs typeface="Arial"/>
              </a:rPr>
              <a:t>personal</a:t>
            </a:r>
            <a:r>
              <a:rPr sz="1600" spc="-4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F1EDE3"/>
                </a:solidFill>
                <a:latin typeface="Arial"/>
                <a:cs typeface="Arial"/>
              </a:rPr>
              <a:t>skills.</a:t>
            </a:r>
            <a:r>
              <a:rPr sz="1600" spc="-4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-60" dirty="0">
                <a:solidFill>
                  <a:srgbClr val="F1EDE3"/>
                </a:solidFill>
                <a:latin typeface="Arial"/>
                <a:cs typeface="Arial"/>
              </a:rPr>
              <a:t>.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671986" y="6569715"/>
            <a:ext cx="3083560" cy="577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3300"/>
              </a:lnSpc>
              <a:spcBef>
                <a:spcPts val="100"/>
              </a:spcBef>
            </a:pPr>
            <a:r>
              <a:rPr sz="1600" spc="70" dirty="0">
                <a:solidFill>
                  <a:srgbClr val="F1EDE3"/>
                </a:solidFill>
                <a:latin typeface="Arial"/>
                <a:cs typeface="Arial"/>
              </a:rPr>
              <a:t>Post</a:t>
            </a:r>
            <a:r>
              <a:rPr sz="1600" spc="-2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35" dirty="0">
                <a:solidFill>
                  <a:srgbClr val="F1EDE3"/>
                </a:solidFill>
                <a:latin typeface="Arial"/>
                <a:cs typeface="Arial"/>
              </a:rPr>
              <a:t>the</a:t>
            </a:r>
            <a:r>
              <a:rPr sz="1600" spc="-2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F1EDE3"/>
                </a:solidFill>
                <a:latin typeface="Arial"/>
                <a:cs typeface="Arial"/>
              </a:rPr>
              <a:t>session</a:t>
            </a:r>
            <a:r>
              <a:rPr sz="1600" spc="-2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50" dirty="0">
                <a:solidFill>
                  <a:srgbClr val="F1EDE3"/>
                </a:solidFill>
                <a:latin typeface="Arial"/>
                <a:cs typeface="Arial"/>
              </a:rPr>
              <a:t>a</a:t>
            </a:r>
            <a:r>
              <a:rPr sz="1600" spc="-2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10" dirty="0">
                <a:solidFill>
                  <a:srgbClr val="F1EDE3"/>
                </a:solidFill>
                <a:latin typeface="Arial"/>
                <a:cs typeface="Arial"/>
              </a:rPr>
              <a:t>followup</a:t>
            </a:r>
            <a:r>
              <a:rPr sz="1600" spc="-2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75" dirty="0">
                <a:solidFill>
                  <a:srgbClr val="F1EDE3"/>
                </a:solidFill>
                <a:latin typeface="Arial"/>
                <a:cs typeface="Arial"/>
              </a:rPr>
              <a:t>will </a:t>
            </a:r>
            <a:r>
              <a:rPr sz="1600" spc="100" dirty="0">
                <a:solidFill>
                  <a:srgbClr val="F1EDE3"/>
                </a:solidFill>
                <a:latin typeface="Arial"/>
                <a:cs typeface="Arial"/>
              </a:rPr>
              <a:t>check</a:t>
            </a:r>
            <a:r>
              <a:rPr sz="1600" spc="-7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30" dirty="0">
                <a:solidFill>
                  <a:srgbClr val="F1EDE3"/>
                </a:solidFill>
                <a:latin typeface="Arial"/>
                <a:cs typeface="Arial"/>
              </a:rPr>
              <a:t>on</a:t>
            </a:r>
            <a:r>
              <a:rPr sz="1600" spc="-7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70" dirty="0">
                <a:solidFill>
                  <a:srgbClr val="F1EDE3"/>
                </a:solidFill>
                <a:latin typeface="Arial"/>
                <a:cs typeface="Arial"/>
              </a:rPr>
              <a:t>progress</a:t>
            </a:r>
            <a:r>
              <a:rPr sz="1600" spc="-7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70" dirty="0">
                <a:solidFill>
                  <a:srgbClr val="F1EDE3"/>
                </a:solidFill>
                <a:latin typeface="Arial"/>
                <a:cs typeface="Arial"/>
              </a:rPr>
              <a:t>made.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671986" y="3583314"/>
            <a:ext cx="3505200" cy="1630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190" dirty="0">
                <a:solidFill>
                  <a:srgbClr val="FF815C"/>
                </a:solidFill>
                <a:latin typeface="Arial"/>
                <a:cs typeface="Arial"/>
              </a:rPr>
              <a:t>POWHER</a:t>
            </a:r>
            <a:r>
              <a:rPr sz="3300" spc="-50" dirty="0">
                <a:solidFill>
                  <a:srgbClr val="FF815C"/>
                </a:solidFill>
                <a:latin typeface="Arial"/>
                <a:cs typeface="Arial"/>
              </a:rPr>
              <a:t> </a:t>
            </a:r>
            <a:r>
              <a:rPr sz="3300" spc="150" dirty="0">
                <a:solidFill>
                  <a:srgbClr val="FF815C"/>
                </a:solidFill>
                <a:latin typeface="Arial"/>
                <a:cs typeface="Arial"/>
              </a:rPr>
              <a:t>HOUR</a:t>
            </a:r>
            <a:endParaRPr sz="3300">
              <a:latin typeface="Arial"/>
              <a:cs typeface="Arial"/>
            </a:endParaRPr>
          </a:p>
          <a:p>
            <a:pPr marL="12700" marR="91440" indent="50165">
              <a:lnSpc>
                <a:spcPct val="113300"/>
              </a:lnSpc>
              <a:spcBef>
                <a:spcPts val="2155"/>
              </a:spcBef>
            </a:pPr>
            <a:r>
              <a:rPr sz="1600" spc="70" dirty="0">
                <a:solidFill>
                  <a:srgbClr val="F1EDE3"/>
                </a:solidFill>
                <a:latin typeface="Arial"/>
                <a:cs typeface="Arial"/>
              </a:rPr>
              <a:t>A</a:t>
            </a:r>
            <a:r>
              <a:rPr sz="1600" spc="-4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00" dirty="0">
                <a:solidFill>
                  <a:srgbClr val="F1EDE3"/>
                </a:solidFill>
                <a:latin typeface="Arial"/>
                <a:cs typeface="Arial"/>
              </a:rPr>
              <a:t>one</a:t>
            </a:r>
            <a:r>
              <a:rPr sz="1600" spc="-3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25" dirty="0">
                <a:solidFill>
                  <a:srgbClr val="F1EDE3"/>
                </a:solidFill>
                <a:latin typeface="Arial"/>
                <a:cs typeface="Arial"/>
              </a:rPr>
              <a:t>hour</a:t>
            </a:r>
            <a:r>
              <a:rPr sz="1600" spc="-3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F1EDE3"/>
                </a:solidFill>
                <a:latin typeface="Arial"/>
                <a:cs typeface="Arial"/>
              </a:rPr>
              <a:t>session</a:t>
            </a:r>
            <a:r>
              <a:rPr sz="1600" spc="-3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40" dirty="0">
                <a:solidFill>
                  <a:srgbClr val="F1EDE3"/>
                </a:solidFill>
                <a:latin typeface="Arial"/>
                <a:cs typeface="Arial"/>
              </a:rPr>
              <a:t>to</a:t>
            </a:r>
            <a:r>
              <a:rPr sz="1600" spc="-4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90" dirty="0">
                <a:solidFill>
                  <a:srgbClr val="F1EDE3"/>
                </a:solidFill>
                <a:latin typeface="Arial"/>
                <a:cs typeface="Arial"/>
              </a:rPr>
              <a:t>look</a:t>
            </a:r>
            <a:r>
              <a:rPr sz="1600" spc="-3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14" dirty="0">
                <a:solidFill>
                  <a:srgbClr val="F1EDE3"/>
                </a:solidFill>
                <a:latin typeface="Arial"/>
                <a:cs typeface="Arial"/>
              </a:rPr>
              <a:t>at</a:t>
            </a:r>
            <a:r>
              <a:rPr sz="1600" spc="-3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F1EDE3"/>
                </a:solidFill>
                <a:latin typeface="Arial"/>
                <a:cs typeface="Arial"/>
              </a:rPr>
              <a:t>a </a:t>
            </a:r>
            <a:r>
              <a:rPr sz="1600" spc="60" dirty="0">
                <a:solidFill>
                  <a:srgbClr val="F1EDE3"/>
                </a:solidFill>
                <a:latin typeface="Arial"/>
                <a:cs typeface="Arial"/>
              </a:rPr>
              <a:t>specific</a:t>
            </a:r>
            <a:r>
              <a:rPr sz="1600" spc="-3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F1EDE3"/>
                </a:solidFill>
                <a:latin typeface="Arial"/>
                <a:cs typeface="Arial"/>
              </a:rPr>
              <a:t>issue</a:t>
            </a:r>
            <a:r>
              <a:rPr sz="1600" spc="-3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14" dirty="0">
                <a:solidFill>
                  <a:srgbClr val="F1EDE3"/>
                </a:solidFill>
                <a:latin typeface="Arial"/>
                <a:cs typeface="Arial"/>
              </a:rPr>
              <a:t>where</a:t>
            </a:r>
            <a:r>
              <a:rPr sz="1600" spc="-3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50" dirty="0">
                <a:solidFill>
                  <a:srgbClr val="F1EDE3"/>
                </a:solidFill>
                <a:latin typeface="Arial"/>
                <a:cs typeface="Arial"/>
              </a:rPr>
              <a:t>a</a:t>
            </a:r>
            <a:r>
              <a:rPr sz="1600" spc="-3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60" dirty="0">
                <a:solidFill>
                  <a:srgbClr val="F1EDE3"/>
                </a:solidFill>
                <a:latin typeface="Arial"/>
                <a:cs typeface="Arial"/>
              </a:rPr>
              <a:t>fast</a:t>
            </a:r>
            <a:r>
              <a:rPr sz="1600" spc="-3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80" dirty="0">
                <a:solidFill>
                  <a:srgbClr val="F1EDE3"/>
                </a:solidFill>
                <a:latin typeface="Arial"/>
                <a:cs typeface="Arial"/>
              </a:rPr>
              <a:t>solution </a:t>
            </a:r>
            <a:r>
              <a:rPr sz="1600" dirty="0">
                <a:solidFill>
                  <a:srgbClr val="F1EDE3"/>
                </a:solidFill>
                <a:latin typeface="Arial"/>
                <a:cs typeface="Arial"/>
              </a:rPr>
              <a:t>is</a:t>
            </a:r>
            <a:r>
              <a:rPr sz="1600" spc="-5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05" dirty="0">
                <a:solidFill>
                  <a:srgbClr val="F1EDE3"/>
                </a:solidFill>
                <a:latin typeface="Arial"/>
                <a:cs typeface="Arial"/>
              </a:rPr>
              <a:t>needed</a:t>
            </a:r>
            <a:r>
              <a:rPr sz="1600" spc="-5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-50" dirty="0">
                <a:solidFill>
                  <a:srgbClr val="F1EDE3"/>
                </a:solidFill>
                <a:latin typeface="Arial"/>
                <a:cs typeface="Arial"/>
              </a:rPr>
              <a:t>.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322610" y="3469014"/>
            <a:ext cx="4827905" cy="1611630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L="12700" marR="5080">
              <a:lnSpc>
                <a:spcPts val="3300"/>
              </a:lnSpc>
              <a:spcBef>
                <a:spcPts val="760"/>
              </a:spcBef>
            </a:pPr>
            <a:r>
              <a:rPr sz="3300" spc="145" dirty="0">
                <a:solidFill>
                  <a:srgbClr val="FF815C"/>
                </a:solidFill>
                <a:latin typeface="Arial"/>
                <a:cs typeface="Arial"/>
              </a:rPr>
              <a:t>TRANSFORMHER</a:t>
            </a:r>
            <a:r>
              <a:rPr sz="3300" spc="80" dirty="0">
                <a:solidFill>
                  <a:srgbClr val="FF815C"/>
                </a:solidFill>
                <a:latin typeface="Arial"/>
                <a:cs typeface="Arial"/>
              </a:rPr>
              <a:t> </a:t>
            </a:r>
            <a:r>
              <a:rPr sz="3300" spc="65" dirty="0">
                <a:solidFill>
                  <a:srgbClr val="FF815C"/>
                </a:solidFill>
                <a:latin typeface="Arial"/>
                <a:cs typeface="Arial"/>
              </a:rPr>
              <a:t>THE </a:t>
            </a:r>
            <a:r>
              <a:rPr sz="3300" spc="155" dirty="0">
                <a:solidFill>
                  <a:srgbClr val="FF815C"/>
                </a:solidFill>
                <a:latin typeface="Arial"/>
                <a:cs typeface="Arial"/>
              </a:rPr>
              <a:t>GROUP</a:t>
            </a:r>
            <a:r>
              <a:rPr sz="3300" spc="80" dirty="0">
                <a:solidFill>
                  <a:srgbClr val="FF815C"/>
                </a:solidFill>
                <a:latin typeface="Arial"/>
                <a:cs typeface="Arial"/>
              </a:rPr>
              <a:t> </a:t>
            </a:r>
            <a:r>
              <a:rPr sz="3300" spc="180" dirty="0">
                <a:solidFill>
                  <a:srgbClr val="FF815C"/>
                </a:solidFill>
                <a:latin typeface="Arial"/>
                <a:cs typeface="Arial"/>
              </a:rPr>
              <a:t>PROGRAMME</a:t>
            </a:r>
            <a:endParaRPr sz="3300">
              <a:latin typeface="Arial"/>
              <a:cs typeface="Arial"/>
            </a:endParaRPr>
          </a:p>
          <a:p>
            <a:pPr marL="12700" marR="1094105">
              <a:lnSpc>
                <a:spcPct val="113300"/>
              </a:lnSpc>
              <a:spcBef>
                <a:spcPts val="880"/>
              </a:spcBef>
            </a:pPr>
            <a:r>
              <a:rPr sz="1600" spc="90" dirty="0">
                <a:solidFill>
                  <a:srgbClr val="F1EDE3"/>
                </a:solidFill>
                <a:latin typeface="Arial"/>
                <a:cs typeface="Arial"/>
              </a:rPr>
              <a:t>Group</a:t>
            </a:r>
            <a:r>
              <a:rPr sz="1600" spc="-6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50" dirty="0">
                <a:solidFill>
                  <a:srgbClr val="F1EDE3"/>
                </a:solidFill>
                <a:latin typeface="Arial"/>
                <a:cs typeface="Arial"/>
              </a:rPr>
              <a:t>programme</a:t>
            </a:r>
            <a:r>
              <a:rPr sz="1600" spc="-6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85" dirty="0">
                <a:solidFill>
                  <a:srgbClr val="F1EDE3"/>
                </a:solidFill>
                <a:latin typeface="Arial"/>
                <a:cs typeface="Arial"/>
              </a:rPr>
              <a:t>for</a:t>
            </a:r>
            <a:r>
              <a:rPr sz="1600" spc="-6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50" dirty="0">
                <a:solidFill>
                  <a:srgbClr val="F1EDE3"/>
                </a:solidFill>
                <a:latin typeface="Arial"/>
                <a:cs typeface="Arial"/>
              </a:rPr>
              <a:t>a</a:t>
            </a:r>
            <a:r>
              <a:rPr sz="1600" spc="-6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80" dirty="0">
                <a:solidFill>
                  <a:srgbClr val="F1EDE3"/>
                </a:solidFill>
                <a:latin typeface="Arial"/>
                <a:cs typeface="Arial"/>
              </a:rPr>
              <a:t>maximum</a:t>
            </a:r>
            <a:r>
              <a:rPr sz="1600" spc="-6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60" dirty="0">
                <a:solidFill>
                  <a:srgbClr val="F1EDE3"/>
                </a:solidFill>
                <a:latin typeface="Arial"/>
                <a:cs typeface="Arial"/>
              </a:rPr>
              <a:t>of </a:t>
            </a:r>
            <a:r>
              <a:rPr sz="1600" dirty="0">
                <a:solidFill>
                  <a:srgbClr val="F1EDE3"/>
                </a:solidFill>
                <a:latin typeface="Arial"/>
                <a:cs typeface="Arial"/>
              </a:rPr>
              <a:t>six</a:t>
            </a:r>
            <a:r>
              <a:rPr sz="1600" spc="-3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55" dirty="0">
                <a:solidFill>
                  <a:srgbClr val="F1EDE3"/>
                </a:solidFill>
                <a:latin typeface="Arial"/>
                <a:cs typeface="Arial"/>
              </a:rPr>
              <a:t>attendees.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22610" y="5331465"/>
            <a:ext cx="4020185" cy="1682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3300"/>
              </a:lnSpc>
              <a:spcBef>
                <a:spcPts val="100"/>
              </a:spcBef>
            </a:pPr>
            <a:r>
              <a:rPr sz="1600" spc="114" dirty="0">
                <a:solidFill>
                  <a:srgbClr val="F1EDE3"/>
                </a:solidFill>
                <a:latin typeface="Arial"/>
                <a:cs typeface="Arial"/>
              </a:rPr>
              <a:t>Built</a:t>
            </a:r>
            <a:r>
              <a:rPr sz="1600" spc="-6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14" dirty="0">
                <a:solidFill>
                  <a:srgbClr val="F1EDE3"/>
                </a:solidFill>
                <a:latin typeface="Arial"/>
                <a:cs typeface="Arial"/>
              </a:rPr>
              <a:t>around</a:t>
            </a:r>
            <a:r>
              <a:rPr sz="1600" spc="-6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35" dirty="0">
                <a:solidFill>
                  <a:srgbClr val="F1EDE3"/>
                </a:solidFill>
                <a:latin typeface="Arial"/>
                <a:cs typeface="Arial"/>
              </a:rPr>
              <a:t>the</a:t>
            </a:r>
            <a:r>
              <a:rPr sz="1600" spc="-6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05" dirty="0">
                <a:solidFill>
                  <a:srgbClr val="F1EDE3"/>
                </a:solidFill>
                <a:latin typeface="Arial"/>
                <a:cs typeface="Arial"/>
              </a:rPr>
              <a:t>transformation</a:t>
            </a:r>
            <a:r>
              <a:rPr sz="1600" spc="-6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25" dirty="0">
                <a:solidFill>
                  <a:srgbClr val="F1EDE3"/>
                </a:solidFill>
                <a:latin typeface="Arial"/>
                <a:cs typeface="Arial"/>
              </a:rPr>
              <a:t>model </a:t>
            </a:r>
            <a:r>
              <a:rPr sz="1600" spc="140" dirty="0">
                <a:solidFill>
                  <a:srgbClr val="F1EDE3"/>
                </a:solidFill>
                <a:latin typeface="Arial"/>
                <a:cs typeface="Arial"/>
              </a:rPr>
              <a:t>that</a:t>
            </a:r>
            <a:r>
              <a:rPr sz="1600" spc="-6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F1EDE3"/>
                </a:solidFill>
                <a:latin typeface="Arial"/>
                <a:cs typeface="Arial"/>
              </a:rPr>
              <a:t>is</a:t>
            </a:r>
            <a:r>
              <a:rPr sz="1600" spc="-6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85" dirty="0">
                <a:solidFill>
                  <a:srgbClr val="F1EDE3"/>
                </a:solidFill>
                <a:latin typeface="Arial"/>
                <a:cs typeface="Arial"/>
              </a:rPr>
              <a:t>used</a:t>
            </a:r>
            <a:r>
              <a:rPr sz="1600" spc="-6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14" dirty="0">
                <a:solidFill>
                  <a:srgbClr val="F1EDE3"/>
                </a:solidFill>
                <a:latin typeface="Arial"/>
                <a:cs typeface="Arial"/>
              </a:rPr>
              <a:t>in</a:t>
            </a:r>
            <a:r>
              <a:rPr sz="1600" spc="-6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35" dirty="0">
                <a:solidFill>
                  <a:srgbClr val="F1EDE3"/>
                </a:solidFill>
                <a:latin typeface="Arial"/>
                <a:cs typeface="Arial"/>
              </a:rPr>
              <a:t>the</a:t>
            </a:r>
            <a:r>
              <a:rPr sz="1600" spc="-6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55" dirty="0">
                <a:solidFill>
                  <a:srgbClr val="F1EDE3"/>
                </a:solidFill>
                <a:latin typeface="Arial"/>
                <a:cs typeface="Arial"/>
              </a:rPr>
              <a:t>Executive </a:t>
            </a:r>
            <a:r>
              <a:rPr sz="1600" spc="135" dirty="0">
                <a:solidFill>
                  <a:srgbClr val="F1EDE3"/>
                </a:solidFill>
                <a:latin typeface="Arial"/>
                <a:cs typeface="Arial"/>
              </a:rPr>
              <a:t>Programme</a:t>
            </a:r>
            <a:r>
              <a:rPr sz="1600" spc="-6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14" dirty="0">
                <a:solidFill>
                  <a:srgbClr val="F1EDE3"/>
                </a:solidFill>
                <a:latin typeface="Arial"/>
                <a:cs typeface="Arial"/>
              </a:rPr>
              <a:t>where</a:t>
            </a:r>
            <a:r>
              <a:rPr sz="1600" spc="-6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95" dirty="0">
                <a:solidFill>
                  <a:srgbClr val="F1EDE3"/>
                </a:solidFill>
                <a:latin typeface="Arial"/>
                <a:cs typeface="Arial"/>
              </a:rPr>
              <a:t>once</a:t>
            </a:r>
            <a:r>
              <a:rPr sz="1600" spc="-6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40" dirty="0">
                <a:solidFill>
                  <a:srgbClr val="F1EDE3"/>
                </a:solidFill>
                <a:latin typeface="Arial"/>
                <a:cs typeface="Arial"/>
              </a:rPr>
              <a:t>more</a:t>
            </a:r>
            <a:r>
              <a:rPr sz="1600" spc="-6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80" dirty="0">
                <a:solidFill>
                  <a:srgbClr val="F1EDE3"/>
                </a:solidFill>
                <a:latin typeface="Arial"/>
                <a:cs typeface="Arial"/>
              </a:rPr>
              <a:t>expert </a:t>
            </a:r>
            <a:r>
              <a:rPr sz="1600" spc="110" dirty="0">
                <a:solidFill>
                  <a:srgbClr val="F1EDE3"/>
                </a:solidFill>
                <a:latin typeface="Arial"/>
                <a:cs typeface="Arial"/>
              </a:rPr>
              <a:t>guidance</a:t>
            </a:r>
            <a:r>
              <a:rPr sz="1600" spc="-4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F1EDE3"/>
                </a:solidFill>
                <a:latin typeface="Arial"/>
                <a:cs typeface="Arial"/>
              </a:rPr>
              <a:t>is</a:t>
            </a:r>
            <a:r>
              <a:rPr sz="1600" spc="-4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00" dirty="0">
                <a:solidFill>
                  <a:srgbClr val="F1EDE3"/>
                </a:solidFill>
                <a:latin typeface="Arial"/>
                <a:cs typeface="Arial"/>
              </a:rPr>
              <a:t>provided</a:t>
            </a:r>
            <a:r>
              <a:rPr sz="1600" spc="-4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40" dirty="0">
                <a:solidFill>
                  <a:srgbClr val="F1EDE3"/>
                </a:solidFill>
                <a:latin typeface="Arial"/>
                <a:cs typeface="Arial"/>
              </a:rPr>
              <a:t>to</a:t>
            </a:r>
            <a:r>
              <a:rPr sz="1600" spc="-3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F1EDE3"/>
                </a:solidFill>
                <a:latin typeface="Arial"/>
                <a:cs typeface="Arial"/>
              </a:rPr>
              <a:t>assist</a:t>
            </a:r>
            <a:r>
              <a:rPr sz="1600" spc="-4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35" dirty="0">
                <a:solidFill>
                  <a:srgbClr val="F1EDE3"/>
                </a:solidFill>
                <a:latin typeface="Arial"/>
                <a:cs typeface="Arial"/>
              </a:rPr>
              <a:t>with </a:t>
            </a:r>
            <a:r>
              <a:rPr sz="1600" spc="70" dirty="0">
                <a:solidFill>
                  <a:srgbClr val="F1EDE3"/>
                </a:solidFill>
                <a:latin typeface="Arial"/>
                <a:cs typeface="Arial"/>
              </a:rPr>
              <a:t>personal</a:t>
            </a:r>
            <a:r>
              <a:rPr sz="1600" spc="-5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70" dirty="0">
                <a:solidFill>
                  <a:srgbClr val="F1EDE3"/>
                </a:solidFill>
                <a:latin typeface="Arial"/>
                <a:cs typeface="Arial"/>
              </a:rPr>
              <a:t>strategise</a:t>
            </a:r>
            <a:r>
              <a:rPr sz="1600" spc="-5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25" dirty="0">
                <a:solidFill>
                  <a:srgbClr val="F1EDE3"/>
                </a:solidFill>
                <a:latin typeface="Arial"/>
                <a:cs typeface="Arial"/>
              </a:rPr>
              <a:t>and</a:t>
            </a:r>
            <a:r>
              <a:rPr sz="1600" spc="-5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85" dirty="0">
                <a:solidFill>
                  <a:srgbClr val="F1EDE3"/>
                </a:solidFill>
                <a:latin typeface="Arial"/>
                <a:cs typeface="Arial"/>
              </a:rPr>
              <a:t>actionable</a:t>
            </a:r>
            <a:r>
              <a:rPr sz="1600" spc="-5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65" dirty="0">
                <a:solidFill>
                  <a:srgbClr val="F1EDE3"/>
                </a:solidFill>
                <a:latin typeface="Arial"/>
                <a:cs typeface="Arial"/>
              </a:rPr>
              <a:t>plans </a:t>
            </a:r>
            <a:r>
              <a:rPr sz="1600" spc="140" dirty="0">
                <a:solidFill>
                  <a:srgbClr val="F1EDE3"/>
                </a:solidFill>
                <a:latin typeface="Arial"/>
                <a:cs typeface="Arial"/>
              </a:rPr>
              <a:t>to</a:t>
            </a:r>
            <a:r>
              <a:rPr sz="1600" spc="-7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30" dirty="0">
                <a:solidFill>
                  <a:srgbClr val="F1EDE3"/>
                </a:solidFill>
                <a:latin typeface="Arial"/>
                <a:cs typeface="Arial"/>
              </a:rPr>
              <a:t>bring</a:t>
            </a:r>
            <a:r>
              <a:rPr sz="1600" spc="-6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35" dirty="0">
                <a:solidFill>
                  <a:srgbClr val="F1EDE3"/>
                </a:solidFill>
                <a:latin typeface="Arial"/>
                <a:cs typeface="Arial"/>
              </a:rPr>
              <a:t>clarity.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22610" y="7265040"/>
            <a:ext cx="3807460" cy="14065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3300"/>
              </a:lnSpc>
              <a:spcBef>
                <a:spcPts val="100"/>
              </a:spcBef>
            </a:pPr>
            <a:r>
              <a:rPr sz="1600" dirty="0">
                <a:solidFill>
                  <a:srgbClr val="F1EDE3"/>
                </a:solidFill>
                <a:latin typeface="Arial"/>
                <a:cs typeface="Arial"/>
              </a:rPr>
              <a:t>This</a:t>
            </a:r>
            <a:r>
              <a:rPr sz="1600" spc="-5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F1EDE3"/>
                </a:solidFill>
                <a:latin typeface="Arial"/>
                <a:cs typeface="Arial"/>
              </a:rPr>
              <a:t>is</a:t>
            </a:r>
            <a:r>
              <a:rPr sz="1600" spc="-5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65" dirty="0">
                <a:solidFill>
                  <a:srgbClr val="F1EDE3"/>
                </a:solidFill>
                <a:latin typeface="Arial"/>
                <a:cs typeface="Arial"/>
              </a:rPr>
              <a:t>set</a:t>
            </a:r>
            <a:r>
              <a:rPr sz="1600" spc="-5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85" dirty="0">
                <a:solidFill>
                  <a:srgbClr val="F1EDE3"/>
                </a:solidFill>
                <a:latin typeface="Arial"/>
                <a:cs typeface="Arial"/>
              </a:rPr>
              <a:t>against</a:t>
            </a:r>
            <a:r>
              <a:rPr sz="1600" spc="-5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35" dirty="0">
                <a:solidFill>
                  <a:srgbClr val="F1EDE3"/>
                </a:solidFill>
                <a:latin typeface="Arial"/>
                <a:cs typeface="Arial"/>
              </a:rPr>
              <a:t>the</a:t>
            </a:r>
            <a:r>
              <a:rPr sz="1600" spc="-5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10" dirty="0">
                <a:solidFill>
                  <a:srgbClr val="F1EDE3"/>
                </a:solidFill>
                <a:latin typeface="Arial"/>
                <a:cs typeface="Arial"/>
              </a:rPr>
              <a:t>backdrop</a:t>
            </a:r>
            <a:r>
              <a:rPr sz="1600" spc="-5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85" dirty="0">
                <a:solidFill>
                  <a:srgbClr val="F1EDE3"/>
                </a:solidFill>
                <a:latin typeface="Arial"/>
                <a:cs typeface="Arial"/>
              </a:rPr>
              <a:t>of</a:t>
            </a:r>
            <a:r>
              <a:rPr sz="1600" spc="-4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F1EDE3"/>
                </a:solidFill>
                <a:latin typeface="Arial"/>
                <a:cs typeface="Arial"/>
              </a:rPr>
              <a:t>a </a:t>
            </a:r>
            <a:r>
              <a:rPr sz="1600" spc="135" dirty="0">
                <a:solidFill>
                  <a:srgbClr val="F1EDE3"/>
                </a:solidFill>
                <a:latin typeface="Arial"/>
                <a:cs typeface="Arial"/>
              </a:rPr>
              <a:t>group</a:t>
            </a:r>
            <a:r>
              <a:rPr sz="1600" spc="-7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50" dirty="0">
                <a:solidFill>
                  <a:srgbClr val="F1EDE3"/>
                </a:solidFill>
                <a:latin typeface="Arial"/>
                <a:cs typeface="Arial"/>
              </a:rPr>
              <a:t>programme</a:t>
            </a:r>
            <a:r>
              <a:rPr sz="1600" spc="-6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10" dirty="0">
                <a:solidFill>
                  <a:srgbClr val="F1EDE3"/>
                </a:solidFill>
                <a:latin typeface="Arial"/>
                <a:cs typeface="Arial"/>
              </a:rPr>
              <a:t>providing</a:t>
            </a:r>
            <a:r>
              <a:rPr sz="1600" spc="-7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F1EDE3"/>
                </a:solidFill>
                <a:latin typeface="Arial"/>
                <a:cs typeface="Arial"/>
              </a:rPr>
              <a:t>a </a:t>
            </a:r>
            <a:r>
              <a:rPr sz="1600" spc="155" dirty="0">
                <a:solidFill>
                  <a:srgbClr val="F1EDE3"/>
                </a:solidFill>
                <a:latin typeface="Arial"/>
                <a:cs typeface="Arial"/>
              </a:rPr>
              <a:t>community</a:t>
            </a:r>
            <a:r>
              <a:rPr sz="1600" spc="-3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05" dirty="0">
                <a:solidFill>
                  <a:srgbClr val="F1EDE3"/>
                </a:solidFill>
                <a:latin typeface="Arial"/>
                <a:cs typeface="Arial"/>
              </a:rPr>
              <a:t>connection</a:t>
            </a:r>
            <a:r>
              <a:rPr sz="1600" spc="-3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95" dirty="0">
                <a:solidFill>
                  <a:srgbClr val="F1EDE3"/>
                </a:solidFill>
                <a:latin typeface="Arial"/>
                <a:cs typeface="Arial"/>
              </a:rPr>
              <a:t>where </a:t>
            </a:r>
            <a:r>
              <a:rPr sz="1600" spc="90" dirty="0">
                <a:solidFill>
                  <a:srgbClr val="F1EDE3"/>
                </a:solidFill>
                <a:latin typeface="Arial"/>
                <a:cs typeface="Arial"/>
              </a:rPr>
              <a:t>attendees</a:t>
            </a:r>
            <a:r>
              <a:rPr sz="1600" spc="-6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75" dirty="0">
                <a:solidFill>
                  <a:srgbClr val="F1EDE3"/>
                </a:solidFill>
                <a:latin typeface="Arial"/>
                <a:cs typeface="Arial"/>
              </a:rPr>
              <a:t>learn</a:t>
            </a:r>
            <a:r>
              <a:rPr sz="1600" spc="-6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45" dirty="0">
                <a:solidFill>
                  <a:srgbClr val="F1EDE3"/>
                </a:solidFill>
                <a:latin typeface="Arial"/>
                <a:cs typeface="Arial"/>
              </a:rPr>
              <a:t>from</a:t>
            </a:r>
            <a:r>
              <a:rPr sz="1600" spc="-5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25" dirty="0">
                <a:solidFill>
                  <a:srgbClr val="F1EDE3"/>
                </a:solidFill>
                <a:latin typeface="Arial"/>
                <a:cs typeface="Arial"/>
              </a:rPr>
              <a:t>and</a:t>
            </a:r>
            <a:r>
              <a:rPr sz="1600" spc="-6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10" dirty="0">
                <a:solidFill>
                  <a:srgbClr val="F1EDE3"/>
                </a:solidFill>
                <a:latin typeface="Arial"/>
                <a:cs typeface="Arial"/>
              </a:rPr>
              <a:t>support</a:t>
            </a:r>
            <a:r>
              <a:rPr sz="1600" spc="-5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75" dirty="0">
                <a:solidFill>
                  <a:srgbClr val="F1EDE3"/>
                </a:solidFill>
                <a:latin typeface="Arial"/>
                <a:cs typeface="Arial"/>
              </a:rPr>
              <a:t>one </a:t>
            </a:r>
            <a:r>
              <a:rPr sz="1600" spc="65" dirty="0">
                <a:solidFill>
                  <a:srgbClr val="F1EDE3"/>
                </a:solidFill>
                <a:latin typeface="Arial"/>
                <a:cs typeface="Arial"/>
              </a:rPr>
              <a:t>another.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322610" y="8922390"/>
            <a:ext cx="3509645" cy="577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3300"/>
              </a:lnSpc>
              <a:spcBef>
                <a:spcPts val="100"/>
              </a:spcBef>
            </a:pPr>
            <a:r>
              <a:rPr sz="1600" dirty="0">
                <a:solidFill>
                  <a:srgbClr val="F1EDE3"/>
                </a:solidFill>
                <a:latin typeface="Arial"/>
                <a:cs typeface="Arial"/>
              </a:rPr>
              <a:t>Sessions</a:t>
            </a:r>
            <a:r>
              <a:rPr sz="1600" spc="-4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60" dirty="0">
                <a:solidFill>
                  <a:srgbClr val="F1EDE3"/>
                </a:solidFill>
                <a:latin typeface="Arial"/>
                <a:cs typeface="Arial"/>
              </a:rPr>
              <a:t>are</a:t>
            </a:r>
            <a:r>
              <a:rPr sz="1600" spc="-4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10" dirty="0">
                <a:solidFill>
                  <a:srgbClr val="F1EDE3"/>
                </a:solidFill>
                <a:latin typeface="Arial"/>
                <a:cs typeface="Arial"/>
              </a:rPr>
              <a:t>held</a:t>
            </a:r>
            <a:r>
              <a:rPr sz="1600" spc="-4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45" dirty="0">
                <a:solidFill>
                  <a:srgbClr val="F1EDE3"/>
                </a:solidFill>
                <a:latin typeface="Arial"/>
                <a:cs typeface="Arial"/>
              </a:rPr>
              <a:t>monthly</a:t>
            </a:r>
            <a:r>
              <a:rPr sz="1600" spc="-4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10" dirty="0">
                <a:solidFill>
                  <a:srgbClr val="F1EDE3"/>
                </a:solidFill>
                <a:latin typeface="Arial"/>
                <a:cs typeface="Arial"/>
              </a:rPr>
              <a:t>walking </a:t>
            </a:r>
            <a:r>
              <a:rPr sz="1600" spc="145" dirty="0">
                <a:solidFill>
                  <a:srgbClr val="F1EDE3"/>
                </a:solidFill>
                <a:latin typeface="Arial"/>
                <a:cs typeface="Arial"/>
              </a:rPr>
              <a:t>through</a:t>
            </a:r>
            <a:r>
              <a:rPr sz="1600" spc="-6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35" dirty="0">
                <a:solidFill>
                  <a:srgbClr val="F1EDE3"/>
                </a:solidFill>
                <a:latin typeface="Arial"/>
                <a:cs typeface="Arial"/>
              </a:rPr>
              <a:t>the</a:t>
            </a:r>
            <a:r>
              <a:rPr sz="1600" spc="-5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05" dirty="0">
                <a:solidFill>
                  <a:srgbClr val="F1EDE3"/>
                </a:solidFill>
                <a:latin typeface="Arial"/>
                <a:cs typeface="Arial"/>
              </a:rPr>
              <a:t>transformation</a:t>
            </a:r>
            <a:r>
              <a:rPr sz="1600" spc="-5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80" dirty="0">
                <a:solidFill>
                  <a:srgbClr val="F1EDE3"/>
                </a:solidFill>
                <a:latin typeface="Arial"/>
                <a:cs typeface="Arial"/>
              </a:rPr>
              <a:t>model.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98122" y="3373764"/>
            <a:ext cx="4683760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85" dirty="0">
                <a:solidFill>
                  <a:srgbClr val="FF815C"/>
                </a:solidFill>
                <a:latin typeface="Arial"/>
                <a:cs typeface="Arial"/>
              </a:rPr>
              <a:t>TRANSFORMHER</a:t>
            </a:r>
            <a:r>
              <a:rPr sz="3300" spc="-45" dirty="0">
                <a:solidFill>
                  <a:srgbClr val="FF815C"/>
                </a:solidFill>
                <a:latin typeface="Arial"/>
                <a:cs typeface="Arial"/>
              </a:rPr>
              <a:t> </a:t>
            </a:r>
            <a:r>
              <a:rPr sz="3300" spc="-25" dirty="0">
                <a:solidFill>
                  <a:srgbClr val="FF815C"/>
                </a:solidFill>
                <a:latin typeface="Arial"/>
                <a:cs typeface="Arial"/>
              </a:rPr>
              <a:t>THE</a:t>
            </a:r>
            <a:endParaRPr sz="33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98122" y="3792864"/>
            <a:ext cx="3782060" cy="1564005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L="12700" marR="381000">
              <a:lnSpc>
                <a:spcPts val="3300"/>
              </a:lnSpc>
              <a:spcBef>
                <a:spcPts val="760"/>
              </a:spcBef>
            </a:pPr>
            <a:r>
              <a:rPr sz="3300" dirty="0">
                <a:solidFill>
                  <a:srgbClr val="FF815C"/>
                </a:solidFill>
                <a:latin typeface="Arial"/>
                <a:cs typeface="Arial"/>
              </a:rPr>
              <a:t>EXECUTIVE</a:t>
            </a:r>
            <a:r>
              <a:rPr sz="3300" spc="114" dirty="0">
                <a:solidFill>
                  <a:srgbClr val="FF815C"/>
                </a:solidFill>
                <a:latin typeface="Arial"/>
                <a:cs typeface="Arial"/>
              </a:rPr>
              <a:t> </a:t>
            </a:r>
            <a:r>
              <a:rPr sz="3300" spc="-254" dirty="0">
                <a:solidFill>
                  <a:srgbClr val="FF815C"/>
                </a:solidFill>
                <a:latin typeface="Arial"/>
                <a:cs typeface="Arial"/>
              </a:rPr>
              <a:t>1-</a:t>
            </a:r>
            <a:r>
              <a:rPr sz="3300" spc="95" dirty="0">
                <a:solidFill>
                  <a:srgbClr val="FF815C"/>
                </a:solidFill>
                <a:latin typeface="Arial"/>
                <a:cs typeface="Arial"/>
              </a:rPr>
              <a:t>2-</a:t>
            </a:r>
            <a:r>
              <a:rPr sz="3300" spc="-715" dirty="0">
                <a:solidFill>
                  <a:srgbClr val="FF815C"/>
                </a:solidFill>
                <a:latin typeface="Arial"/>
                <a:cs typeface="Arial"/>
              </a:rPr>
              <a:t>1 </a:t>
            </a:r>
            <a:r>
              <a:rPr sz="3300" spc="125" dirty="0">
                <a:solidFill>
                  <a:srgbClr val="FF815C"/>
                </a:solidFill>
                <a:latin typeface="Arial"/>
                <a:cs typeface="Arial"/>
              </a:rPr>
              <a:t>PROGRAMME</a:t>
            </a:r>
            <a:endParaRPr sz="3300">
              <a:latin typeface="Arial"/>
              <a:cs typeface="Arial"/>
            </a:endParaRPr>
          </a:p>
          <a:p>
            <a:pPr marL="12700" marR="5080">
              <a:lnSpc>
                <a:spcPct val="113300"/>
              </a:lnSpc>
              <a:spcBef>
                <a:spcPts val="505"/>
              </a:spcBef>
            </a:pPr>
            <a:r>
              <a:rPr sz="1600" spc="85" dirty="0">
                <a:solidFill>
                  <a:srgbClr val="F1EDE3"/>
                </a:solidFill>
                <a:latin typeface="Arial"/>
                <a:cs typeface="Arial"/>
              </a:rPr>
              <a:t>Individual</a:t>
            </a:r>
            <a:r>
              <a:rPr sz="1600" spc="-5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00" dirty="0">
                <a:solidFill>
                  <a:srgbClr val="F1EDE3"/>
                </a:solidFill>
                <a:latin typeface="Arial"/>
                <a:cs typeface="Arial"/>
              </a:rPr>
              <a:t>coaching</a:t>
            </a:r>
            <a:r>
              <a:rPr sz="1600" spc="-5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50" dirty="0">
                <a:solidFill>
                  <a:srgbClr val="F1EDE3"/>
                </a:solidFill>
                <a:latin typeface="Arial"/>
                <a:cs typeface="Arial"/>
              </a:rPr>
              <a:t>programme</a:t>
            </a:r>
            <a:r>
              <a:rPr sz="1600" spc="-5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85" dirty="0">
                <a:solidFill>
                  <a:srgbClr val="F1EDE3"/>
                </a:solidFill>
                <a:latin typeface="Arial"/>
                <a:cs typeface="Arial"/>
              </a:rPr>
              <a:t>of</a:t>
            </a:r>
            <a:r>
              <a:rPr sz="1600" spc="-5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F1EDE3"/>
                </a:solidFill>
                <a:latin typeface="Arial"/>
                <a:cs typeface="Arial"/>
              </a:rPr>
              <a:t>six </a:t>
            </a:r>
            <a:r>
              <a:rPr sz="1600" spc="-10" dirty="0">
                <a:solidFill>
                  <a:srgbClr val="F1EDE3"/>
                </a:solidFill>
                <a:latin typeface="Arial"/>
                <a:cs typeface="Arial"/>
              </a:rPr>
              <a:t>sessions.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98122" y="5607690"/>
            <a:ext cx="3721100" cy="14065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50165">
              <a:lnSpc>
                <a:spcPct val="113300"/>
              </a:lnSpc>
              <a:spcBef>
                <a:spcPts val="100"/>
              </a:spcBef>
            </a:pPr>
            <a:r>
              <a:rPr sz="1600" spc="114" dirty="0">
                <a:solidFill>
                  <a:srgbClr val="F1EDE3"/>
                </a:solidFill>
                <a:latin typeface="Arial"/>
                <a:cs typeface="Arial"/>
              </a:rPr>
              <a:t>Built</a:t>
            </a:r>
            <a:r>
              <a:rPr sz="1600" spc="-6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14" dirty="0">
                <a:solidFill>
                  <a:srgbClr val="F1EDE3"/>
                </a:solidFill>
                <a:latin typeface="Arial"/>
                <a:cs typeface="Arial"/>
              </a:rPr>
              <a:t>around</a:t>
            </a:r>
            <a:r>
              <a:rPr sz="1600" spc="-6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50" dirty="0">
                <a:solidFill>
                  <a:srgbClr val="F1EDE3"/>
                </a:solidFill>
                <a:latin typeface="Arial"/>
                <a:cs typeface="Arial"/>
              </a:rPr>
              <a:t>a</a:t>
            </a:r>
            <a:r>
              <a:rPr sz="1600" spc="-6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05" dirty="0">
                <a:solidFill>
                  <a:srgbClr val="F1EDE3"/>
                </a:solidFill>
                <a:latin typeface="Arial"/>
                <a:cs typeface="Arial"/>
              </a:rPr>
              <a:t>transformation</a:t>
            </a:r>
            <a:r>
              <a:rPr sz="1600" spc="-6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25" dirty="0">
                <a:solidFill>
                  <a:srgbClr val="F1EDE3"/>
                </a:solidFill>
                <a:latin typeface="Arial"/>
                <a:cs typeface="Arial"/>
              </a:rPr>
              <a:t>model </a:t>
            </a:r>
            <a:r>
              <a:rPr sz="1600" spc="140" dirty="0">
                <a:solidFill>
                  <a:srgbClr val="F1EDE3"/>
                </a:solidFill>
                <a:latin typeface="Arial"/>
                <a:cs typeface="Arial"/>
              </a:rPr>
              <a:t>that</a:t>
            </a:r>
            <a:r>
              <a:rPr sz="1600" spc="-6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50" dirty="0">
                <a:solidFill>
                  <a:srgbClr val="F1EDE3"/>
                </a:solidFill>
                <a:latin typeface="Arial"/>
                <a:cs typeface="Arial"/>
              </a:rPr>
              <a:t>focuses</a:t>
            </a:r>
            <a:r>
              <a:rPr sz="1600" spc="-6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30" dirty="0">
                <a:solidFill>
                  <a:srgbClr val="F1EDE3"/>
                </a:solidFill>
                <a:latin typeface="Arial"/>
                <a:cs typeface="Arial"/>
              </a:rPr>
              <a:t>on</a:t>
            </a:r>
            <a:r>
              <a:rPr sz="1600" spc="-6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20" dirty="0">
                <a:solidFill>
                  <a:srgbClr val="F1EDE3"/>
                </a:solidFill>
                <a:latin typeface="Arial"/>
                <a:cs typeface="Arial"/>
              </a:rPr>
              <a:t>mind,</a:t>
            </a:r>
            <a:r>
              <a:rPr sz="1600" spc="-6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90" dirty="0">
                <a:solidFill>
                  <a:srgbClr val="F1EDE3"/>
                </a:solidFill>
                <a:latin typeface="Arial"/>
                <a:cs typeface="Arial"/>
              </a:rPr>
              <a:t>habits</a:t>
            </a:r>
            <a:r>
              <a:rPr sz="1600" spc="-6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00" dirty="0">
                <a:solidFill>
                  <a:srgbClr val="F1EDE3"/>
                </a:solidFill>
                <a:latin typeface="Arial"/>
                <a:cs typeface="Arial"/>
              </a:rPr>
              <a:t>and </a:t>
            </a:r>
            <a:r>
              <a:rPr sz="1600" spc="120" dirty="0">
                <a:solidFill>
                  <a:srgbClr val="F1EDE3"/>
                </a:solidFill>
                <a:latin typeface="Arial"/>
                <a:cs typeface="Arial"/>
              </a:rPr>
              <a:t>environment</a:t>
            </a:r>
            <a:r>
              <a:rPr sz="1600" spc="-1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35" dirty="0">
                <a:solidFill>
                  <a:srgbClr val="F1EDE3"/>
                </a:solidFill>
                <a:latin typeface="Arial"/>
                <a:cs typeface="Arial"/>
              </a:rPr>
              <a:t>the</a:t>
            </a:r>
            <a:r>
              <a:rPr sz="1600" spc="-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F1EDE3"/>
                </a:solidFill>
                <a:latin typeface="Arial"/>
                <a:cs typeface="Arial"/>
              </a:rPr>
              <a:t>six</a:t>
            </a:r>
            <a:r>
              <a:rPr sz="1600" spc="-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F1EDE3"/>
                </a:solidFill>
                <a:latin typeface="Arial"/>
                <a:cs typeface="Arial"/>
              </a:rPr>
              <a:t>sessions</a:t>
            </a:r>
            <a:r>
              <a:rPr sz="1600" spc="-1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00" dirty="0">
                <a:solidFill>
                  <a:srgbClr val="F1EDE3"/>
                </a:solidFill>
                <a:latin typeface="Arial"/>
                <a:cs typeface="Arial"/>
              </a:rPr>
              <a:t>support </a:t>
            </a:r>
            <a:r>
              <a:rPr sz="1600" spc="135" dirty="0">
                <a:solidFill>
                  <a:srgbClr val="F1EDE3"/>
                </a:solidFill>
                <a:latin typeface="Arial"/>
                <a:cs typeface="Arial"/>
              </a:rPr>
              <a:t>the</a:t>
            </a:r>
            <a:r>
              <a:rPr sz="1600" spc="-6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90" dirty="0">
                <a:solidFill>
                  <a:srgbClr val="F1EDE3"/>
                </a:solidFill>
                <a:latin typeface="Arial"/>
                <a:cs typeface="Arial"/>
              </a:rPr>
              <a:t>individual</a:t>
            </a:r>
            <a:r>
              <a:rPr sz="1600" spc="-6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F1EDE3"/>
                </a:solidFill>
                <a:latin typeface="Arial"/>
                <a:cs typeface="Arial"/>
              </a:rPr>
              <a:t>as</a:t>
            </a:r>
            <a:r>
              <a:rPr sz="1600" spc="-6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10" dirty="0">
                <a:solidFill>
                  <a:srgbClr val="F1EDE3"/>
                </a:solidFill>
                <a:latin typeface="Arial"/>
                <a:cs typeface="Arial"/>
              </a:rPr>
              <a:t>they</a:t>
            </a:r>
            <a:r>
              <a:rPr sz="1600" spc="-6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35" dirty="0">
                <a:solidFill>
                  <a:srgbClr val="F1EDE3"/>
                </a:solidFill>
                <a:latin typeface="Arial"/>
                <a:cs typeface="Arial"/>
              </a:rPr>
              <a:t>embark</a:t>
            </a:r>
            <a:r>
              <a:rPr sz="1600" spc="-6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30" dirty="0">
                <a:solidFill>
                  <a:srgbClr val="F1EDE3"/>
                </a:solidFill>
                <a:latin typeface="Arial"/>
                <a:cs typeface="Arial"/>
              </a:rPr>
              <a:t>on</a:t>
            </a:r>
            <a:r>
              <a:rPr sz="1600" spc="-6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10" dirty="0">
                <a:solidFill>
                  <a:srgbClr val="F1EDE3"/>
                </a:solidFill>
                <a:latin typeface="Arial"/>
                <a:cs typeface="Arial"/>
              </a:rPr>
              <a:t>the </a:t>
            </a:r>
            <a:r>
              <a:rPr sz="1600" spc="100" dirty="0">
                <a:solidFill>
                  <a:srgbClr val="F1EDE3"/>
                </a:solidFill>
                <a:latin typeface="Arial"/>
                <a:cs typeface="Arial"/>
              </a:rPr>
              <a:t>coaching</a:t>
            </a:r>
            <a:r>
              <a:rPr sz="1600" spc="-4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55" dirty="0">
                <a:solidFill>
                  <a:srgbClr val="F1EDE3"/>
                </a:solidFill>
                <a:latin typeface="Arial"/>
                <a:cs typeface="Arial"/>
              </a:rPr>
              <a:t>journey.</a:t>
            </a:r>
            <a:endParaRPr sz="16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98122" y="7265040"/>
            <a:ext cx="3733800" cy="1130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3300"/>
              </a:lnSpc>
              <a:spcBef>
                <a:spcPts val="100"/>
              </a:spcBef>
            </a:pPr>
            <a:r>
              <a:rPr sz="1600" dirty="0">
                <a:solidFill>
                  <a:srgbClr val="F1EDE3"/>
                </a:solidFill>
                <a:latin typeface="Arial"/>
                <a:cs typeface="Arial"/>
              </a:rPr>
              <a:t>The</a:t>
            </a:r>
            <a:r>
              <a:rPr sz="1600" spc="-1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F1EDE3"/>
                </a:solidFill>
                <a:latin typeface="Arial"/>
                <a:cs typeface="Arial"/>
              </a:rPr>
              <a:t>sessions</a:t>
            </a:r>
            <a:r>
              <a:rPr sz="1600" spc="-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95" dirty="0">
                <a:solidFill>
                  <a:srgbClr val="F1EDE3"/>
                </a:solidFill>
                <a:latin typeface="Arial"/>
                <a:cs typeface="Arial"/>
              </a:rPr>
              <a:t>will</a:t>
            </a:r>
            <a:r>
              <a:rPr sz="1600" spc="-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14" dirty="0">
                <a:solidFill>
                  <a:srgbClr val="F1EDE3"/>
                </a:solidFill>
                <a:latin typeface="Arial"/>
                <a:cs typeface="Arial"/>
              </a:rPr>
              <a:t>be</a:t>
            </a:r>
            <a:r>
              <a:rPr sz="1600" spc="-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10" dirty="0">
                <a:solidFill>
                  <a:srgbClr val="F1EDE3"/>
                </a:solidFill>
                <a:latin typeface="Arial"/>
                <a:cs typeface="Arial"/>
              </a:rPr>
              <a:t>supported</a:t>
            </a:r>
            <a:r>
              <a:rPr sz="1600" spc="-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35" dirty="0">
                <a:solidFill>
                  <a:srgbClr val="F1EDE3"/>
                </a:solidFill>
                <a:latin typeface="Arial"/>
                <a:cs typeface="Arial"/>
              </a:rPr>
              <a:t>with </a:t>
            </a:r>
            <a:r>
              <a:rPr sz="1600" spc="110" dirty="0">
                <a:solidFill>
                  <a:srgbClr val="F1EDE3"/>
                </a:solidFill>
                <a:latin typeface="Arial"/>
                <a:cs typeface="Arial"/>
              </a:rPr>
              <a:t>powerful</a:t>
            </a:r>
            <a:r>
              <a:rPr sz="1600" spc="-7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70" dirty="0">
                <a:solidFill>
                  <a:srgbClr val="F1EDE3"/>
                </a:solidFill>
                <a:latin typeface="Arial"/>
                <a:cs typeface="Arial"/>
              </a:rPr>
              <a:t>tools</a:t>
            </a:r>
            <a:r>
              <a:rPr sz="1600" spc="-6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40" dirty="0">
                <a:solidFill>
                  <a:srgbClr val="F1EDE3"/>
                </a:solidFill>
                <a:latin typeface="Arial"/>
                <a:cs typeface="Arial"/>
              </a:rPr>
              <a:t>to</a:t>
            </a:r>
            <a:r>
              <a:rPr sz="1600" spc="-6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05" dirty="0">
                <a:solidFill>
                  <a:srgbClr val="F1EDE3"/>
                </a:solidFill>
                <a:latin typeface="Arial"/>
                <a:cs typeface="Arial"/>
              </a:rPr>
              <a:t>maximise</a:t>
            </a:r>
            <a:r>
              <a:rPr sz="1600" spc="-6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50" dirty="0">
                <a:solidFill>
                  <a:srgbClr val="F1EDE3"/>
                </a:solidFill>
                <a:latin typeface="Arial"/>
                <a:cs typeface="Arial"/>
              </a:rPr>
              <a:t>a</a:t>
            </a:r>
            <a:r>
              <a:rPr sz="1600" spc="-6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55" dirty="0">
                <a:solidFill>
                  <a:srgbClr val="F1EDE3"/>
                </a:solidFill>
                <a:latin typeface="Arial"/>
                <a:cs typeface="Arial"/>
              </a:rPr>
              <a:t>systems </a:t>
            </a:r>
            <a:r>
              <a:rPr sz="1600" spc="70" dirty="0">
                <a:solidFill>
                  <a:srgbClr val="F1EDE3"/>
                </a:solidFill>
                <a:latin typeface="Arial"/>
                <a:cs typeface="Arial"/>
              </a:rPr>
              <a:t>based</a:t>
            </a:r>
            <a:r>
              <a:rPr sz="1600" spc="-6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00" dirty="0">
                <a:solidFill>
                  <a:srgbClr val="F1EDE3"/>
                </a:solidFill>
                <a:latin typeface="Arial"/>
                <a:cs typeface="Arial"/>
              </a:rPr>
              <a:t>approach</a:t>
            </a:r>
            <a:r>
              <a:rPr sz="1600" spc="-6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40" dirty="0">
                <a:solidFill>
                  <a:srgbClr val="F1EDE3"/>
                </a:solidFill>
                <a:latin typeface="Arial"/>
                <a:cs typeface="Arial"/>
              </a:rPr>
              <a:t>to</a:t>
            </a:r>
            <a:r>
              <a:rPr sz="1600" spc="-6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10" dirty="0">
                <a:solidFill>
                  <a:srgbClr val="F1EDE3"/>
                </a:solidFill>
                <a:latin typeface="Arial"/>
                <a:cs typeface="Arial"/>
              </a:rPr>
              <a:t>change</a:t>
            </a:r>
            <a:r>
              <a:rPr sz="1600" spc="-6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45" dirty="0">
                <a:solidFill>
                  <a:srgbClr val="F1EDE3"/>
                </a:solidFill>
                <a:latin typeface="Arial"/>
                <a:cs typeface="Arial"/>
              </a:rPr>
              <a:t>through</a:t>
            </a:r>
            <a:r>
              <a:rPr sz="1600" spc="-6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F1EDE3"/>
                </a:solidFill>
                <a:latin typeface="Arial"/>
                <a:cs typeface="Arial"/>
              </a:rPr>
              <a:t>a </a:t>
            </a:r>
            <a:r>
              <a:rPr sz="1600" spc="90" dirty="0">
                <a:solidFill>
                  <a:srgbClr val="F1EDE3"/>
                </a:solidFill>
                <a:latin typeface="Arial"/>
                <a:cs typeface="Arial"/>
              </a:rPr>
              <a:t>step</a:t>
            </a:r>
            <a:r>
              <a:rPr sz="1600" spc="-7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10" dirty="0">
                <a:solidFill>
                  <a:srgbClr val="F1EDE3"/>
                </a:solidFill>
                <a:latin typeface="Arial"/>
                <a:cs typeface="Arial"/>
              </a:rPr>
              <a:t>by</a:t>
            </a:r>
            <a:r>
              <a:rPr sz="1600" spc="-7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90" dirty="0">
                <a:solidFill>
                  <a:srgbClr val="F1EDE3"/>
                </a:solidFill>
                <a:latin typeface="Arial"/>
                <a:cs typeface="Arial"/>
              </a:rPr>
              <a:t>step</a:t>
            </a:r>
            <a:r>
              <a:rPr sz="1600" spc="-7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50" dirty="0">
                <a:solidFill>
                  <a:srgbClr val="F1EDE3"/>
                </a:solidFill>
                <a:latin typeface="Arial"/>
                <a:cs typeface="Arial"/>
              </a:rPr>
              <a:t>progression.</a:t>
            </a:r>
            <a:endParaRPr sz="16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98122" y="8646165"/>
            <a:ext cx="3768090" cy="577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3300"/>
              </a:lnSpc>
              <a:spcBef>
                <a:spcPts val="100"/>
              </a:spcBef>
            </a:pPr>
            <a:r>
              <a:rPr sz="1600" spc="105" dirty="0">
                <a:solidFill>
                  <a:srgbClr val="F1EDE3"/>
                </a:solidFill>
                <a:latin typeface="Arial"/>
                <a:cs typeface="Arial"/>
              </a:rPr>
              <a:t>Support</a:t>
            </a:r>
            <a:r>
              <a:rPr sz="1600" spc="-6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F1EDE3"/>
                </a:solidFill>
                <a:latin typeface="Arial"/>
                <a:cs typeface="Arial"/>
              </a:rPr>
              <a:t>is</a:t>
            </a:r>
            <a:r>
              <a:rPr sz="1600" spc="-6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00" dirty="0">
                <a:solidFill>
                  <a:srgbClr val="F1EDE3"/>
                </a:solidFill>
                <a:latin typeface="Arial"/>
                <a:cs typeface="Arial"/>
              </a:rPr>
              <a:t>provided</a:t>
            </a:r>
            <a:r>
              <a:rPr sz="1600" spc="-6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25" dirty="0">
                <a:solidFill>
                  <a:srgbClr val="F1EDE3"/>
                </a:solidFill>
                <a:latin typeface="Arial"/>
                <a:cs typeface="Arial"/>
              </a:rPr>
              <a:t>between</a:t>
            </a:r>
            <a:r>
              <a:rPr sz="1600" spc="-6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1EDE3"/>
                </a:solidFill>
                <a:latin typeface="Arial"/>
                <a:cs typeface="Arial"/>
              </a:rPr>
              <a:t>sessions </a:t>
            </a:r>
            <a:r>
              <a:rPr sz="1600" dirty="0">
                <a:solidFill>
                  <a:srgbClr val="F1EDE3"/>
                </a:solidFill>
                <a:latin typeface="Arial"/>
                <a:cs typeface="Arial"/>
              </a:rPr>
              <a:t>via</a:t>
            </a:r>
            <a:r>
              <a:rPr sz="1600" spc="-2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05" dirty="0">
                <a:solidFill>
                  <a:srgbClr val="F1EDE3"/>
                </a:solidFill>
                <a:latin typeface="Arial"/>
                <a:cs typeface="Arial"/>
              </a:rPr>
              <a:t>email</a:t>
            </a:r>
            <a:r>
              <a:rPr sz="1600" spc="-2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25" dirty="0">
                <a:solidFill>
                  <a:srgbClr val="F1EDE3"/>
                </a:solidFill>
                <a:latin typeface="Arial"/>
                <a:cs typeface="Arial"/>
              </a:rPr>
              <a:t>and</a:t>
            </a:r>
            <a:r>
              <a:rPr sz="1600" spc="-2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80" dirty="0">
                <a:solidFill>
                  <a:srgbClr val="F1EDE3"/>
                </a:solidFill>
                <a:latin typeface="Arial"/>
                <a:cs typeface="Arial"/>
              </a:rPr>
              <a:t>WhatsApp.</a:t>
            </a:r>
            <a:endParaRPr sz="1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865" dirty="0"/>
              <a:t>HOW</a:t>
            </a:r>
            <a:r>
              <a:rPr spc="70" dirty="0"/>
              <a:t> </a:t>
            </a:r>
            <a:r>
              <a:rPr spc="175" dirty="0"/>
              <a:t>I</a:t>
            </a:r>
            <a:r>
              <a:rPr spc="75" dirty="0"/>
              <a:t> </a:t>
            </a:r>
            <a:r>
              <a:rPr spc="210" dirty="0"/>
              <a:t>SUPPORT</a:t>
            </a:r>
            <a:r>
              <a:rPr spc="75" dirty="0"/>
              <a:t> </a:t>
            </a:r>
            <a:r>
              <a:rPr spc="350" dirty="0"/>
              <a:t>COMPANIES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2222949" y="5639429"/>
            <a:ext cx="3437890" cy="14065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3300"/>
              </a:lnSpc>
              <a:spcBef>
                <a:spcPts val="100"/>
              </a:spcBef>
            </a:pPr>
            <a:r>
              <a:rPr sz="1600" spc="80" dirty="0">
                <a:solidFill>
                  <a:srgbClr val="F1EDE3"/>
                </a:solidFill>
                <a:latin typeface="Arial"/>
                <a:cs typeface="Arial"/>
              </a:rPr>
              <a:t>Bespoke</a:t>
            </a:r>
            <a:r>
              <a:rPr sz="1600" spc="-7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30" dirty="0">
                <a:solidFill>
                  <a:srgbClr val="F1EDE3"/>
                </a:solidFill>
                <a:latin typeface="Arial"/>
                <a:cs typeface="Arial"/>
              </a:rPr>
              <a:t>programmes</a:t>
            </a:r>
            <a:r>
              <a:rPr sz="1600" spc="-7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60" dirty="0">
                <a:solidFill>
                  <a:srgbClr val="F1EDE3"/>
                </a:solidFill>
                <a:latin typeface="Arial"/>
                <a:cs typeface="Arial"/>
              </a:rPr>
              <a:t>are</a:t>
            </a:r>
            <a:r>
              <a:rPr sz="1600" spc="-7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05" dirty="0">
                <a:solidFill>
                  <a:srgbClr val="F1EDE3"/>
                </a:solidFill>
                <a:latin typeface="Arial"/>
                <a:cs typeface="Arial"/>
              </a:rPr>
              <a:t>built </a:t>
            </a:r>
            <a:r>
              <a:rPr sz="1600" spc="155" dirty="0">
                <a:solidFill>
                  <a:srgbClr val="F1EDE3"/>
                </a:solidFill>
                <a:latin typeface="Arial"/>
                <a:cs typeface="Arial"/>
              </a:rPr>
              <a:t>with</a:t>
            </a:r>
            <a:r>
              <a:rPr sz="1600" spc="-7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00" dirty="0">
                <a:solidFill>
                  <a:srgbClr val="F1EDE3"/>
                </a:solidFill>
                <a:latin typeface="Arial"/>
                <a:cs typeface="Arial"/>
              </a:rPr>
              <a:t>you</a:t>
            </a:r>
            <a:r>
              <a:rPr sz="1600" spc="-7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40" dirty="0">
                <a:solidFill>
                  <a:srgbClr val="F1EDE3"/>
                </a:solidFill>
                <a:latin typeface="Arial"/>
                <a:cs typeface="Arial"/>
              </a:rPr>
              <a:t>to</a:t>
            </a:r>
            <a:r>
              <a:rPr sz="1600" spc="-6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45" dirty="0">
                <a:solidFill>
                  <a:srgbClr val="F1EDE3"/>
                </a:solidFill>
                <a:latin typeface="Arial"/>
                <a:cs typeface="Arial"/>
              </a:rPr>
              <a:t>oversee</a:t>
            </a:r>
            <a:r>
              <a:rPr sz="1600" spc="-7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35" dirty="0">
                <a:solidFill>
                  <a:srgbClr val="F1EDE3"/>
                </a:solidFill>
                <a:latin typeface="Arial"/>
                <a:cs typeface="Arial"/>
              </a:rPr>
              <a:t>the</a:t>
            </a:r>
            <a:r>
              <a:rPr sz="1600" spc="-6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35" dirty="0">
                <a:solidFill>
                  <a:srgbClr val="F1EDE3"/>
                </a:solidFill>
                <a:latin typeface="Arial"/>
                <a:cs typeface="Arial"/>
              </a:rPr>
              <a:t>matching </a:t>
            </a:r>
            <a:r>
              <a:rPr sz="1600" spc="85" dirty="0">
                <a:solidFill>
                  <a:srgbClr val="F1EDE3"/>
                </a:solidFill>
                <a:latin typeface="Arial"/>
                <a:cs typeface="Arial"/>
              </a:rPr>
              <a:t>of</a:t>
            </a:r>
            <a:r>
              <a:rPr sz="1600" spc="-7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50" dirty="0">
                <a:solidFill>
                  <a:srgbClr val="F1EDE3"/>
                </a:solidFill>
                <a:latin typeface="Arial"/>
                <a:cs typeface="Arial"/>
              </a:rPr>
              <a:t>mentor</a:t>
            </a:r>
            <a:r>
              <a:rPr sz="1600" spc="-7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25" dirty="0">
                <a:solidFill>
                  <a:srgbClr val="F1EDE3"/>
                </a:solidFill>
                <a:latin typeface="Arial"/>
                <a:cs typeface="Arial"/>
              </a:rPr>
              <a:t>and</a:t>
            </a:r>
            <a:r>
              <a:rPr sz="1600" spc="-7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40" dirty="0">
                <a:solidFill>
                  <a:srgbClr val="F1EDE3"/>
                </a:solidFill>
                <a:latin typeface="Arial"/>
                <a:cs typeface="Arial"/>
              </a:rPr>
              <a:t>mentee</a:t>
            </a:r>
            <a:r>
              <a:rPr sz="1600" spc="-7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F1EDE3"/>
                </a:solidFill>
                <a:latin typeface="Arial"/>
                <a:cs typeface="Arial"/>
              </a:rPr>
              <a:t>as</a:t>
            </a:r>
            <a:r>
              <a:rPr sz="1600" spc="-7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95" dirty="0">
                <a:solidFill>
                  <a:srgbClr val="F1EDE3"/>
                </a:solidFill>
                <a:latin typeface="Arial"/>
                <a:cs typeface="Arial"/>
              </a:rPr>
              <a:t>well</a:t>
            </a:r>
            <a:r>
              <a:rPr sz="1600" spc="-7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F1EDE3"/>
                </a:solidFill>
                <a:latin typeface="Arial"/>
                <a:cs typeface="Arial"/>
              </a:rPr>
              <a:t>as </a:t>
            </a:r>
            <a:r>
              <a:rPr sz="1600" spc="110" dirty="0">
                <a:solidFill>
                  <a:srgbClr val="F1EDE3"/>
                </a:solidFill>
                <a:latin typeface="Arial"/>
                <a:cs typeface="Arial"/>
              </a:rPr>
              <a:t>training</a:t>
            </a:r>
            <a:r>
              <a:rPr sz="1600" spc="-1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F1EDE3"/>
                </a:solidFill>
                <a:latin typeface="Arial"/>
                <a:cs typeface="Arial"/>
              </a:rPr>
              <a:t>sessions</a:t>
            </a:r>
            <a:r>
              <a:rPr sz="1600" spc="-1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40" dirty="0">
                <a:solidFill>
                  <a:srgbClr val="F1EDE3"/>
                </a:solidFill>
                <a:latin typeface="Arial"/>
                <a:cs typeface="Arial"/>
              </a:rPr>
              <a:t>to</a:t>
            </a:r>
            <a:r>
              <a:rPr sz="1600" spc="-1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90" dirty="0">
                <a:solidFill>
                  <a:srgbClr val="F1EDE3"/>
                </a:solidFill>
                <a:latin typeface="Arial"/>
                <a:cs typeface="Arial"/>
              </a:rPr>
              <a:t>participants</a:t>
            </a:r>
            <a:r>
              <a:rPr sz="1600" spc="-1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F1EDE3"/>
                </a:solidFill>
                <a:latin typeface="Arial"/>
                <a:cs typeface="Arial"/>
              </a:rPr>
              <a:t>so </a:t>
            </a:r>
            <a:r>
              <a:rPr sz="1600" spc="140" dirty="0">
                <a:solidFill>
                  <a:srgbClr val="F1EDE3"/>
                </a:solidFill>
                <a:latin typeface="Arial"/>
                <a:cs typeface="Arial"/>
              </a:rPr>
              <a:t>that</a:t>
            </a:r>
            <a:r>
              <a:rPr sz="1600" spc="-7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50" dirty="0">
                <a:solidFill>
                  <a:srgbClr val="F1EDE3"/>
                </a:solidFill>
                <a:latin typeface="Arial"/>
                <a:cs typeface="Arial"/>
              </a:rPr>
              <a:t>all</a:t>
            </a:r>
            <a:r>
              <a:rPr sz="1600" spc="-7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60" dirty="0">
                <a:solidFill>
                  <a:srgbClr val="F1EDE3"/>
                </a:solidFill>
                <a:latin typeface="Arial"/>
                <a:cs typeface="Arial"/>
              </a:rPr>
              <a:t>are</a:t>
            </a:r>
            <a:r>
              <a:rPr sz="1600" spc="-7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85" dirty="0">
                <a:solidFill>
                  <a:srgbClr val="F1EDE3"/>
                </a:solidFill>
                <a:latin typeface="Arial"/>
                <a:cs typeface="Arial"/>
              </a:rPr>
              <a:t>aware</a:t>
            </a:r>
            <a:r>
              <a:rPr sz="1600" spc="-7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85" dirty="0">
                <a:solidFill>
                  <a:srgbClr val="F1EDE3"/>
                </a:solidFill>
                <a:latin typeface="Arial"/>
                <a:cs typeface="Arial"/>
              </a:rPr>
              <a:t>of</a:t>
            </a:r>
            <a:r>
              <a:rPr sz="1600" spc="-6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35" dirty="0">
                <a:solidFill>
                  <a:srgbClr val="F1EDE3"/>
                </a:solidFill>
                <a:latin typeface="Arial"/>
                <a:cs typeface="Arial"/>
              </a:rPr>
              <a:t>the</a:t>
            </a:r>
            <a:r>
              <a:rPr sz="1600" spc="-7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1EDE3"/>
                </a:solidFill>
                <a:latin typeface="Arial"/>
                <a:cs typeface="Arial"/>
              </a:rPr>
              <a:t>process.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222949" y="7296779"/>
            <a:ext cx="3299460" cy="854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3300"/>
              </a:lnSpc>
              <a:spcBef>
                <a:spcPts val="100"/>
              </a:spcBef>
            </a:pPr>
            <a:r>
              <a:rPr sz="1600" spc="75" dirty="0">
                <a:solidFill>
                  <a:srgbClr val="F1EDE3"/>
                </a:solidFill>
                <a:latin typeface="Arial"/>
                <a:cs typeface="Arial"/>
              </a:rPr>
              <a:t>Regular</a:t>
            </a:r>
            <a:r>
              <a:rPr sz="1600" spc="-6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00" dirty="0">
                <a:solidFill>
                  <a:srgbClr val="F1EDE3"/>
                </a:solidFill>
                <a:latin typeface="Arial"/>
                <a:cs typeface="Arial"/>
              </a:rPr>
              <a:t>reminders</a:t>
            </a:r>
            <a:r>
              <a:rPr sz="1600" spc="-5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25" dirty="0">
                <a:solidFill>
                  <a:srgbClr val="F1EDE3"/>
                </a:solidFill>
                <a:latin typeface="Arial"/>
                <a:cs typeface="Arial"/>
              </a:rPr>
              <a:t>and</a:t>
            </a:r>
            <a:r>
              <a:rPr sz="1600" spc="-5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00" dirty="0">
                <a:solidFill>
                  <a:srgbClr val="F1EDE3"/>
                </a:solidFill>
                <a:latin typeface="Arial"/>
                <a:cs typeface="Arial"/>
              </a:rPr>
              <a:t>check</a:t>
            </a:r>
            <a:r>
              <a:rPr sz="1600" spc="-6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35" dirty="0">
                <a:solidFill>
                  <a:srgbClr val="F1EDE3"/>
                </a:solidFill>
                <a:latin typeface="Arial"/>
                <a:cs typeface="Arial"/>
              </a:rPr>
              <a:t>ins </a:t>
            </a:r>
            <a:r>
              <a:rPr sz="1600" spc="60" dirty="0">
                <a:solidFill>
                  <a:srgbClr val="F1EDE3"/>
                </a:solidFill>
                <a:latin typeface="Arial"/>
                <a:cs typeface="Arial"/>
              </a:rPr>
              <a:t>are</a:t>
            </a:r>
            <a:r>
              <a:rPr sz="1600" spc="-4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F1EDE3"/>
                </a:solidFill>
                <a:latin typeface="Arial"/>
                <a:cs typeface="Arial"/>
              </a:rPr>
              <a:t>also</a:t>
            </a:r>
            <a:r>
              <a:rPr sz="1600" spc="-4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00" dirty="0">
                <a:solidFill>
                  <a:srgbClr val="F1EDE3"/>
                </a:solidFill>
                <a:latin typeface="Arial"/>
                <a:cs typeface="Arial"/>
              </a:rPr>
              <a:t>provided</a:t>
            </a:r>
            <a:r>
              <a:rPr sz="1600" spc="-4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40" dirty="0">
                <a:solidFill>
                  <a:srgbClr val="F1EDE3"/>
                </a:solidFill>
                <a:latin typeface="Arial"/>
                <a:cs typeface="Arial"/>
              </a:rPr>
              <a:t>to</a:t>
            </a:r>
            <a:r>
              <a:rPr sz="1600" spc="-4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95" dirty="0">
                <a:solidFill>
                  <a:srgbClr val="F1EDE3"/>
                </a:solidFill>
                <a:latin typeface="Arial"/>
                <a:cs typeface="Arial"/>
              </a:rPr>
              <a:t>reduce</a:t>
            </a:r>
            <a:r>
              <a:rPr sz="1600" spc="-4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10" dirty="0">
                <a:solidFill>
                  <a:srgbClr val="F1EDE3"/>
                </a:solidFill>
                <a:latin typeface="Arial"/>
                <a:cs typeface="Arial"/>
              </a:rPr>
              <a:t>the </a:t>
            </a:r>
            <a:r>
              <a:rPr sz="1600" spc="90" dirty="0">
                <a:solidFill>
                  <a:srgbClr val="F1EDE3"/>
                </a:solidFill>
                <a:latin typeface="Arial"/>
                <a:cs typeface="Arial"/>
              </a:rPr>
              <a:t>chance</a:t>
            </a:r>
            <a:r>
              <a:rPr sz="1600" spc="-5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85" dirty="0">
                <a:solidFill>
                  <a:srgbClr val="F1EDE3"/>
                </a:solidFill>
                <a:latin typeface="Arial"/>
                <a:cs typeface="Arial"/>
              </a:rPr>
              <a:t>of</a:t>
            </a:r>
            <a:r>
              <a:rPr sz="1600" spc="-5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F1EDE3"/>
                </a:solidFill>
                <a:latin typeface="Arial"/>
                <a:cs typeface="Arial"/>
              </a:rPr>
              <a:t>loss</a:t>
            </a:r>
            <a:r>
              <a:rPr sz="1600" spc="-5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14" dirty="0">
                <a:solidFill>
                  <a:srgbClr val="F1EDE3"/>
                </a:solidFill>
                <a:latin typeface="Arial"/>
                <a:cs typeface="Arial"/>
              </a:rPr>
              <a:t>in</a:t>
            </a:r>
            <a:r>
              <a:rPr sz="1600" spc="-5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85" dirty="0">
                <a:solidFill>
                  <a:srgbClr val="F1EDE3"/>
                </a:solidFill>
                <a:latin typeface="Arial"/>
                <a:cs typeface="Arial"/>
              </a:rPr>
              <a:t>motivation.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222949" y="2756544"/>
            <a:ext cx="4928235" cy="2632075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L="12700" marR="5080">
              <a:lnSpc>
                <a:spcPts val="3300"/>
              </a:lnSpc>
              <a:spcBef>
                <a:spcPts val="760"/>
              </a:spcBef>
            </a:pPr>
            <a:r>
              <a:rPr sz="3300" spc="80" dirty="0">
                <a:solidFill>
                  <a:srgbClr val="FF815C"/>
                </a:solidFill>
                <a:latin typeface="Arial"/>
                <a:cs typeface="Arial"/>
              </a:rPr>
              <a:t>BESPOKE</a:t>
            </a:r>
            <a:r>
              <a:rPr sz="3300" spc="-40" dirty="0">
                <a:solidFill>
                  <a:srgbClr val="FF815C"/>
                </a:solidFill>
                <a:latin typeface="Arial"/>
                <a:cs typeface="Arial"/>
              </a:rPr>
              <a:t> </a:t>
            </a:r>
            <a:r>
              <a:rPr sz="3300" spc="105" dirty="0">
                <a:solidFill>
                  <a:srgbClr val="FF815C"/>
                </a:solidFill>
                <a:latin typeface="Arial"/>
                <a:cs typeface="Arial"/>
              </a:rPr>
              <a:t>MENTORING </a:t>
            </a:r>
            <a:r>
              <a:rPr sz="3300" spc="95" dirty="0">
                <a:solidFill>
                  <a:srgbClr val="FF815C"/>
                </a:solidFill>
                <a:latin typeface="Arial"/>
                <a:cs typeface="Arial"/>
              </a:rPr>
              <a:t>PROGRAMMES</a:t>
            </a:r>
            <a:endParaRPr sz="3300">
              <a:latin typeface="Arial"/>
              <a:cs typeface="Arial"/>
            </a:endParaRPr>
          </a:p>
          <a:p>
            <a:pPr marL="12700" marR="1358265">
              <a:lnSpc>
                <a:spcPct val="113300"/>
              </a:lnSpc>
              <a:spcBef>
                <a:spcPts val="2390"/>
              </a:spcBef>
            </a:pPr>
            <a:r>
              <a:rPr sz="1600" spc="125" dirty="0">
                <a:solidFill>
                  <a:srgbClr val="F1EDE3"/>
                </a:solidFill>
                <a:latin typeface="Arial"/>
                <a:cs typeface="Arial"/>
              </a:rPr>
              <a:t>Mentoring</a:t>
            </a:r>
            <a:r>
              <a:rPr sz="1600" spc="-7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30" dirty="0">
                <a:solidFill>
                  <a:srgbClr val="F1EDE3"/>
                </a:solidFill>
                <a:latin typeface="Arial"/>
                <a:cs typeface="Arial"/>
              </a:rPr>
              <a:t>programmes</a:t>
            </a:r>
            <a:r>
              <a:rPr sz="1600" spc="-7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30" dirty="0">
                <a:solidFill>
                  <a:srgbClr val="F1EDE3"/>
                </a:solidFill>
                <a:latin typeface="Arial"/>
                <a:cs typeface="Arial"/>
              </a:rPr>
              <a:t>within </a:t>
            </a:r>
            <a:r>
              <a:rPr sz="1600" spc="75" dirty="0">
                <a:solidFill>
                  <a:srgbClr val="F1EDE3"/>
                </a:solidFill>
                <a:latin typeface="Arial"/>
                <a:cs typeface="Arial"/>
              </a:rPr>
              <a:t>organsiations</a:t>
            </a:r>
            <a:r>
              <a:rPr sz="1600" spc="-6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95" dirty="0">
                <a:solidFill>
                  <a:srgbClr val="F1EDE3"/>
                </a:solidFill>
                <a:latin typeface="Arial"/>
                <a:cs typeface="Arial"/>
              </a:rPr>
              <a:t>can</a:t>
            </a:r>
            <a:r>
              <a:rPr sz="1600" spc="-6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14" dirty="0">
                <a:solidFill>
                  <a:srgbClr val="F1EDE3"/>
                </a:solidFill>
                <a:latin typeface="Arial"/>
                <a:cs typeface="Arial"/>
              </a:rPr>
              <a:t>be</a:t>
            </a:r>
            <a:r>
              <a:rPr sz="1600" spc="-6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55" dirty="0">
                <a:solidFill>
                  <a:srgbClr val="F1EDE3"/>
                </a:solidFill>
                <a:latin typeface="Arial"/>
                <a:cs typeface="Arial"/>
              </a:rPr>
              <a:t>very</a:t>
            </a:r>
            <a:r>
              <a:rPr sz="1600" spc="-6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00" dirty="0">
                <a:solidFill>
                  <a:srgbClr val="F1EDE3"/>
                </a:solidFill>
                <a:latin typeface="Arial"/>
                <a:cs typeface="Arial"/>
              </a:rPr>
              <a:t>powerful </a:t>
            </a:r>
            <a:r>
              <a:rPr sz="1600" spc="125" dirty="0">
                <a:solidFill>
                  <a:srgbClr val="F1EDE3"/>
                </a:solidFill>
                <a:latin typeface="Arial"/>
                <a:cs typeface="Arial"/>
              </a:rPr>
              <a:t>and</a:t>
            </a:r>
            <a:r>
              <a:rPr sz="1600" spc="-6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70" dirty="0">
                <a:solidFill>
                  <a:srgbClr val="F1EDE3"/>
                </a:solidFill>
                <a:latin typeface="Arial"/>
                <a:cs typeface="Arial"/>
              </a:rPr>
              <a:t>foster</a:t>
            </a:r>
            <a:r>
              <a:rPr sz="1600" spc="-6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25" dirty="0">
                <a:solidFill>
                  <a:srgbClr val="F1EDE3"/>
                </a:solidFill>
                <a:latin typeface="Arial"/>
                <a:cs typeface="Arial"/>
              </a:rPr>
              <a:t>company</a:t>
            </a:r>
            <a:r>
              <a:rPr sz="1600" spc="-6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50" dirty="0">
                <a:solidFill>
                  <a:srgbClr val="F1EDE3"/>
                </a:solidFill>
                <a:latin typeface="Arial"/>
                <a:cs typeface="Arial"/>
              </a:rPr>
              <a:t>values</a:t>
            </a:r>
            <a:r>
              <a:rPr sz="1600" spc="-6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F1EDE3"/>
                </a:solidFill>
                <a:latin typeface="Arial"/>
                <a:cs typeface="Arial"/>
              </a:rPr>
              <a:t>as</a:t>
            </a:r>
            <a:r>
              <a:rPr sz="1600" spc="-6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75" dirty="0">
                <a:solidFill>
                  <a:srgbClr val="F1EDE3"/>
                </a:solidFill>
                <a:latin typeface="Arial"/>
                <a:cs typeface="Arial"/>
              </a:rPr>
              <a:t>well </a:t>
            </a:r>
            <a:r>
              <a:rPr sz="1600" dirty="0">
                <a:solidFill>
                  <a:srgbClr val="F1EDE3"/>
                </a:solidFill>
                <a:latin typeface="Arial"/>
                <a:cs typeface="Arial"/>
              </a:rPr>
              <a:t>as</a:t>
            </a:r>
            <a:r>
              <a:rPr sz="1600" spc="-1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10" dirty="0">
                <a:solidFill>
                  <a:srgbClr val="F1EDE3"/>
                </a:solidFill>
                <a:latin typeface="Arial"/>
                <a:cs typeface="Arial"/>
              </a:rPr>
              <a:t>providing</a:t>
            </a:r>
            <a:r>
              <a:rPr sz="1600" spc="-1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90" dirty="0">
                <a:solidFill>
                  <a:srgbClr val="F1EDE3"/>
                </a:solidFill>
                <a:latin typeface="Arial"/>
                <a:cs typeface="Arial"/>
              </a:rPr>
              <a:t>connections</a:t>
            </a:r>
            <a:r>
              <a:rPr sz="1600" spc="-1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F1EDE3"/>
                </a:solidFill>
                <a:latin typeface="Arial"/>
                <a:cs typeface="Arial"/>
              </a:rPr>
              <a:t>across</a:t>
            </a:r>
            <a:r>
              <a:rPr sz="1600" spc="-1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10" dirty="0">
                <a:solidFill>
                  <a:srgbClr val="F1EDE3"/>
                </a:solidFill>
                <a:latin typeface="Arial"/>
                <a:cs typeface="Arial"/>
              </a:rPr>
              <a:t>the </a:t>
            </a:r>
            <a:r>
              <a:rPr sz="1600" spc="60" dirty="0">
                <a:solidFill>
                  <a:srgbClr val="F1EDE3"/>
                </a:solidFill>
                <a:latin typeface="Arial"/>
                <a:cs typeface="Arial"/>
              </a:rPr>
              <a:t>organisation.</a:t>
            </a:r>
            <a:endParaRPr sz="16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343431" y="3982079"/>
            <a:ext cx="3495675" cy="854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3300"/>
              </a:lnSpc>
              <a:spcBef>
                <a:spcPts val="100"/>
              </a:spcBef>
            </a:pPr>
            <a:r>
              <a:rPr sz="1600" spc="95" dirty="0">
                <a:solidFill>
                  <a:srgbClr val="F1EDE3"/>
                </a:solidFill>
                <a:latin typeface="Arial"/>
                <a:cs typeface="Arial"/>
              </a:rPr>
              <a:t>Providing</a:t>
            </a:r>
            <a:r>
              <a:rPr sz="1600" spc="-7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00" dirty="0">
                <a:solidFill>
                  <a:srgbClr val="F1EDE3"/>
                </a:solidFill>
                <a:latin typeface="Arial"/>
                <a:cs typeface="Arial"/>
              </a:rPr>
              <a:t>companies</a:t>
            </a:r>
            <a:r>
              <a:rPr sz="1600" spc="-6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55" dirty="0">
                <a:solidFill>
                  <a:srgbClr val="F1EDE3"/>
                </a:solidFill>
                <a:latin typeface="Arial"/>
                <a:cs typeface="Arial"/>
              </a:rPr>
              <a:t>with</a:t>
            </a:r>
            <a:r>
              <a:rPr sz="1600" spc="-5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10" dirty="0">
                <a:solidFill>
                  <a:srgbClr val="F1EDE3"/>
                </a:solidFill>
                <a:latin typeface="Arial"/>
                <a:cs typeface="Arial"/>
              </a:rPr>
              <a:t>the </a:t>
            </a:r>
            <a:r>
              <a:rPr sz="1600" spc="80" dirty="0">
                <a:solidFill>
                  <a:srgbClr val="F1EDE3"/>
                </a:solidFill>
                <a:latin typeface="Arial"/>
                <a:cs typeface="Arial"/>
              </a:rPr>
              <a:t>exceptional</a:t>
            </a:r>
            <a:r>
              <a:rPr sz="1600" spc="-4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20" dirty="0">
                <a:solidFill>
                  <a:srgbClr val="F1EDE3"/>
                </a:solidFill>
                <a:latin typeface="Arial"/>
                <a:cs typeface="Arial"/>
              </a:rPr>
              <a:t>opportunity</a:t>
            </a:r>
            <a:r>
              <a:rPr sz="1600" spc="-4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40" dirty="0">
                <a:solidFill>
                  <a:srgbClr val="F1EDE3"/>
                </a:solidFill>
                <a:latin typeface="Arial"/>
                <a:cs typeface="Arial"/>
              </a:rPr>
              <a:t>to</a:t>
            </a:r>
            <a:r>
              <a:rPr sz="1600" spc="-4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00" dirty="0">
                <a:solidFill>
                  <a:srgbClr val="F1EDE3"/>
                </a:solidFill>
                <a:latin typeface="Arial"/>
                <a:cs typeface="Arial"/>
              </a:rPr>
              <a:t>support </a:t>
            </a:r>
            <a:r>
              <a:rPr sz="1600" spc="90" dirty="0">
                <a:solidFill>
                  <a:srgbClr val="F1EDE3"/>
                </a:solidFill>
                <a:latin typeface="Arial"/>
                <a:cs typeface="Arial"/>
              </a:rPr>
              <a:t>cohorts</a:t>
            </a:r>
            <a:r>
              <a:rPr sz="1600" spc="-7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30" dirty="0">
                <a:solidFill>
                  <a:srgbClr val="F1EDE3"/>
                </a:solidFill>
                <a:latin typeface="Arial"/>
                <a:cs typeface="Arial"/>
              </a:rPr>
              <a:t>on</a:t>
            </a:r>
            <a:r>
              <a:rPr sz="1600" spc="-6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50" dirty="0">
                <a:solidFill>
                  <a:srgbClr val="F1EDE3"/>
                </a:solidFill>
                <a:latin typeface="Arial"/>
                <a:cs typeface="Arial"/>
              </a:rPr>
              <a:t>a</a:t>
            </a:r>
            <a:r>
              <a:rPr sz="1600" spc="-6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90" dirty="0">
                <a:solidFill>
                  <a:srgbClr val="F1EDE3"/>
                </a:solidFill>
                <a:latin typeface="Arial"/>
                <a:cs typeface="Arial"/>
              </a:rPr>
              <a:t>journey</a:t>
            </a:r>
            <a:r>
              <a:rPr sz="1600" spc="-6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85" dirty="0">
                <a:solidFill>
                  <a:srgbClr val="F1EDE3"/>
                </a:solidFill>
                <a:latin typeface="Arial"/>
                <a:cs typeface="Arial"/>
              </a:rPr>
              <a:t>of</a:t>
            </a:r>
            <a:r>
              <a:rPr sz="1600" spc="-6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F1EDE3"/>
                </a:solidFill>
                <a:latin typeface="Arial"/>
                <a:cs typeface="Arial"/>
              </a:rPr>
              <a:t>discovery.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343431" y="5086979"/>
            <a:ext cx="3941445" cy="11303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3300"/>
              </a:lnSpc>
              <a:spcBef>
                <a:spcPts val="100"/>
              </a:spcBef>
            </a:pPr>
            <a:r>
              <a:rPr sz="1600" spc="65" dirty="0">
                <a:solidFill>
                  <a:srgbClr val="F1EDE3"/>
                </a:solidFill>
                <a:latin typeface="Arial"/>
                <a:cs typeface="Arial"/>
              </a:rPr>
              <a:t>Based</a:t>
            </a:r>
            <a:r>
              <a:rPr sz="1600" spc="-6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30" dirty="0">
                <a:solidFill>
                  <a:srgbClr val="F1EDE3"/>
                </a:solidFill>
                <a:latin typeface="Arial"/>
                <a:cs typeface="Arial"/>
              </a:rPr>
              <a:t>on</a:t>
            </a:r>
            <a:r>
              <a:rPr sz="1600" spc="-6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50" dirty="0">
                <a:solidFill>
                  <a:srgbClr val="F1EDE3"/>
                </a:solidFill>
                <a:latin typeface="Arial"/>
                <a:cs typeface="Arial"/>
              </a:rPr>
              <a:t>a</a:t>
            </a:r>
            <a:r>
              <a:rPr sz="1600" spc="-6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05" dirty="0">
                <a:solidFill>
                  <a:srgbClr val="F1EDE3"/>
                </a:solidFill>
                <a:latin typeface="Arial"/>
                <a:cs typeface="Arial"/>
              </a:rPr>
              <a:t>transformation</a:t>
            </a:r>
            <a:r>
              <a:rPr sz="1600" spc="-6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80" dirty="0">
                <a:solidFill>
                  <a:srgbClr val="F1EDE3"/>
                </a:solidFill>
                <a:latin typeface="Arial"/>
                <a:cs typeface="Arial"/>
              </a:rPr>
              <a:t>model, </a:t>
            </a:r>
            <a:r>
              <a:rPr sz="1600" spc="90" dirty="0">
                <a:solidFill>
                  <a:srgbClr val="F1EDE3"/>
                </a:solidFill>
                <a:latin typeface="Arial"/>
                <a:cs typeface="Arial"/>
              </a:rPr>
              <a:t>cohorts</a:t>
            </a:r>
            <a:r>
              <a:rPr sz="1600" spc="-6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85" dirty="0">
                <a:solidFill>
                  <a:srgbClr val="F1EDE3"/>
                </a:solidFill>
                <a:latin typeface="Arial"/>
                <a:cs typeface="Arial"/>
              </a:rPr>
              <a:t>of</a:t>
            </a:r>
            <a:r>
              <a:rPr sz="1600" spc="-6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70" dirty="0">
                <a:solidFill>
                  <a:srgbClr val="F1EDE3"/>
                </a:solidFill>
                <a:latin typeface="Arial"/>
                <a:cs typeface="Arial"/>
              </a:rPr>
              <a:t>up</a:t>
            </a:r>
            <a:r>
              <a:rPr sz="1600" spc="-6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40" dirty="0">
                <a:solidFill>
                  <a:srgbClr val="F1EDE3"/>
                </a:solidFill>
                <a:latin typeface="Arial"/>
                <a:cs typeface="Arial"/>
              </a:rPr>
              <a:t>to</a:t>
            </a:r>
            <a:r>
              <a:rPr sz="1600" spc="-6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F1EDE3"/>
                </a:solidFill>
                <a:latin typeface="Arial"/>
                <a:cs typeface="Arial"/>
              </a:rPr>
              <a:t>six</a:t>
            </a:r>
            <a:r>
              <a:rPr sz="1600" spc="-6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95" dirty="0">
                <a:solidFill>
                  <a:srgbClr val="F1EDE3"/>
                </a:solidFill>
                <a:latin typeface="Arial"/>
                <a:cs typeface="Arial"/>
              </a:rPr>
              <a:t>will</a:t>
            </a:r>
            <a:r>
              <a:rPr sz="1600" spc="-6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55" dirty="0">
                <a:solidFill>
                  <a:srgbClr val="F1EDE3"/>
                </a:solidFill>
                <a:latin typeface="Arial"/>
                <a:cs typeface="Arial"/>
              </a:rPr>
              <a:t>meet</a:t>
            </a:r>
            <a:r>
              <a:rPr sz="1600" spc="-6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70" dirty="0">
                <a:solidFill>
                  <a:srgbClr val="F1EDE3"/>
                </a:solidFill>
                <a:latin typeface="Arial"/>
                <a:cs typeface="Arial"/>
              </a:rPr>
              <a:t>regularly </a:t>
            </a:r>
            <a:r>
              <a:rPr sz="1600" spc="140" dirty="0">
                <a:solidFill>
                  <a:srgbClr val="F1EDE3"/>
                </a:solidFill>
                <a:latin typeface="Arial"/>
                <a:cs typeface="Arial"/>
              </a:rPr>
              <a:t>to</a:t>
            </a:r>
            <a:r>
              <a:rPr sz="1600" spc="-6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10" dirty="0">
                <a:solidFill>
                  <a:srgbClr val="F1EDE3"/>
                </a:solidFill>
                <a:latin typeface="Arial"/>
                <a:cs typeface="Arial"/>
              </a:rPr>
              <a:t>support</a:t>
            </a:r>
            <a:r>
              <a:rPr sz="1600" spc="-6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00" dirty="0">
                <a:solidFill>
                  <a:srgbClr val="F1EDE3"/>
                </a:solidFill>
                <a:latin typeface="Arial"/>
                <a:cs typeface="Arial"/>
              </a:rPr>
              <a:t>one</a:t>
            </a:r>
            <a:r>
              <a:rPr sz="1600" spc="-6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05" dirty="0">
                <a:solidFill>
                  <a:srgbClr val="F1EDE3"/>
                </a:solidFill>
                <a:latin typeface="Arial"/>
                <a:cs typeface="Arial"/>
              </a:rPr>
              <a:t>another</a:t>
            </a:r>
            <a:r>
              <a:rPr sz="1600" spc="-6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F1EDE3"/>
                </a:solidFill>
                <a:latin typeface="Arial"/>
                <a:cs typeface="Arial"/>
              </a:rPr>
              <a:t>as</a:t>
            </a:r>
            <a:r>
              <a:rPr sz="1600" spc="-6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10" dirty="0">
                <a:solidFill>
                  <a:srgbClr val="F1EDE3"/>
                </a:solidFill>
                <a:latin typeface="Arial"/>
                <a:cs typeface="Arial"/>
              </a:rPr>
              <a:t>they</a:t>
            </a:r>
            <a:r>
              <a:rPr sz="1600" spc="-6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35" dirty="0">
                <a:solidFill>
                  <a:srgbClr val="F1EDE3"/>
                </a:solidFill>
                <a:latin typeface="Arial"/>
                <a:cs typeface="Arial"/>
              </a:rPr>
              <a:t>work</a:t>
            </a:r>
            <a:r>
              <a:rPr sz="1600" spc="-6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05" dirty="0">
                <a:solidFill>
                  <a:srgbClr val="F1EDE3"/>
                </a:solidFill>
                <a:latin typeface="Arial"/>
                <a:cs typeface="Arial"/>
              </a:rPr>
              <a:t>on </a:t>
            </a:r>
            <a:r>
              <a:rPr sz="1600" dirty="0">
                <a:solidFill>
                  <a:srgbClr val="F1EDE3"/>
                </a:solidFill>
                <a:latin typeface="Arial"/>
                <a:cs typeface="Arial"/>
              </a:rPr>
              <a:t>areas</a:t>
            </a:r>
            <a:r>
              <a:rPr sz="1600" spc="1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85" dirty="0">
                <a:solidFill>
                  <a:srgbClr val="F1EDE3"/>
                </a:solidFill>
                <a:latin typeface="Arial"/>
                <a:cs typeface="Arial"/>
              </a:rPr>
              <a:t>of</a:t>
            </a:r>
            <a:r>
              <a:rPr sz="1600" spc="1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90" dirty="0">
                <a:solidFill>
                  <a:srgbClr val="F1EDE3"/>
                </a:solidFill>
                <a:latin typeface="Arial"/>
                <a:cs typeface="Arial"/>
              </a:rPr>
              <a:t>development.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343431" y="6468104"/>
            <a:ext cx="3766185" cy="854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3300"/>
              </a:lnSpc>
              <a:spcBef>
                <a:spcPts val="100"/>
              </a:spcBef>
            </a:pPr>
            <a:r>
              <a:rPr sz="1600" dirty="0">
                <a:solidFill>
                  <a:srgbClr val="F1EDE3"/>
                </a:solidFill>
                <a:latin typeface="Arial"/>
                <a:cs typeface="Arial"/>
              </a:rPr>
              <a:t>This</a:t>
            </a:r>
            <a:r>
              <a:rPr sz="1600" spc="-5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F1EDE3"/>
                </a:solidFill>
                <a:latin typeface="Arial"/>
                <a:cs typeface="Arial"/>
              </a:rPr>
              <a:t>is</a:t>
            </a:r>
            <a:r>
              <a:rPr sz="1600" spc="-5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05" dirty="0">
                <a:solidFill>
                  <a:srgbClr val="F1EDE3"/>
                </a:solidFill>
                <a:latin typeface="Arial"/>
                <a:cs typeface="Arial"/>
              </a:rPr>
              <a:t>an</a:t>
            </a:r>
            <a:r>
              <a:rPr sz="1600" spc="-5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70" dirty="0">
                <a:solidFill>
                  <a:srgbClr val="F1EDE3"/>
                </a:solidFill>
                <a:latin typeface="Arial"/>
                <a:cs typeface="Arial"/>
              </a:rPr>
              <a:t>ideal</a:t>
            </a:r>
            <a:r>
              <a:rPr sz="1600" spc="-5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50" dirty="0">
                <a:solidFill>
                  <a:srgbClr val="F1EDE3"/>
                </a:solidFill>
                <a:latin typeface="Arial"/>
                <a:cs typeface="Arial"/>
              </a:rPr>
              <a:t>programme</a:t>
            </a:r>
            <a:r>
              <a:rPr sz="1600" spc="-5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85" dirty="0">
                <a:solidFill>
                  <a:srgbClr val="F1EDE3"/>
                </a:solidFill>
                <a:latin typeface="Arial"/>
                <a:cs typeface="Arial"/>
              </a:rPr>
              <a:t>for</a:t>
            </a:r>
            <a:r>
              <a:rPr sz="1600" spc="-5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00" dirty="0">
                <a:solidFill>
                  <a:srgbClr val="F1EDE3"/>
                </a:solidFill>
                <a:latin typeface="Arial"/>
                <a:cs typeface="Arial"/>
              </a:rPr>
              <a:t>talent </a:t>
            </a:r>
            <a:r>
              <a:rPr sz="1600" spc="70" dirty="0">
                <a:solidFill>
                  <a:srgbClr val="F1EDE3"/>
                </a:solidFill>
                <a:latin typeface="Arial"/>
                <a:cs typeface="Arial"/>
              </a:rPr>
              <a:t>pools</a:t>
            </a:r>
            <a:r>
              <a:rPr sz="1600" spc="-7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25" dirty="0">
                <a:solidFill>
                  <a:srgbClr val="F1EDE3"/>
                </a:solidFill>
                <a:latin typeface="Arial"/>
                <a:cs typeface="Arial"/>
              </a:rPr>
              <a:t>and</a:t>
            </a:r>
            <a:r>
              <a:rPr sz="1600" spc="-7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95" dirty="0">
                <a:solidFill>
                  <a:srgbClr val="F1EDE3"/>
                </a:solidFill>
                <a:latin typeface="Arial"/>
                <a:cs typeface="Arial"/>
              </a:rPr>
              <a:t>can</a:t>
            </a:r>
            <a:r>
              <a:rPr sz="1600" spc="-6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90" dirty="0">
                <a:solidFill>
                  <a:srgbClr val="F1EDE3"/>
                </a:solidFill>
                <a:latin typeface="Arial"/>
                <a:cs typeface="Arial"/>
              </a:rPr>
              <a:t>provide</a:t>
            </a:r>
            <a:r>
              <a:rPr sz="1600" spc="-7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50" dirty="0">
                <a:solidFill>
                  <a:srgbClr val="F1EDE3"/>
                </a:solidFill>
                <a:latin typeface="Arial"/>
                <a:cs typeface="Arial"/>
              </a:rPr>
              <a:t>a</a:t>
            </a:r>
            <a:r>
              <a:rPr sz="1600" spc="-7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05" dirty="0">
                <a:solidFill>
                  <a:srgbClr val="F1EDE3"/>
                </a:solidFill>
                <a:latin typeface="Arial"/>
                <a:cs typeface="Arial"/>
              </a:rPr>
              <a:t>great</a:t>
            </a:r>
            <a:r>
              <a:rPr sz="1600" spc="-6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55" dirty="0">
                <a:solidFill>
                  <a:srgbClr val="F1EDE3"/>
                </a:solidFill>
                <a:latin typeface="Arial"/>
                <a:cs typeface="Arial"/>
              </a:rPr>
              <a:t>catalyst </a:t>
            </a:r>
            <a:r>
              <a:rPr sz="1600" spc="85" dirty="0">
                <a:solidFill>
                  <a:srgbClr val="F1EDE3"/>
                </a:solidFill>
                <a:latin typeface="Arial"/>
                <a:cs typeface="Arial"/>
              </a:rPr>
              <a:t>for</a:t>
            </a:r>
            <a:r>
              <a:rPr sz="1600" spc="-6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80" dirty="0">
                <a:solidFill>
                  <a:srgbClr val="F1EDE3"/>
                </a:solidFill>
                <a:latin typeface="Arial"/>
                <a:cs typeface="Arial"/>
              </a:rPr>
              <a:t>organisational</a:t>
            </a:r>
            <a:r>
              <a:rPr sz="1600" spc="-6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90" dirty="0">
                <a:solidFill>
                  <a:srgbClr val="F1EDE3"/>
                </a:solidFill>
                <a:latin typeface="Arial"/>
                <a:cs typeface="Arial"/>
              </a:rPr>
              <a:t>development.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343431" y="7573004"/>
            <a:ext cx="3851910" cy="854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3300"/>
              </a:lnSpc>
              <a:spcBef>
                <a:spcPts val="100"/>
              </a:spcBef>
            </a:pPr>
            <a:r>
              <a:rPr sz="1600" spc="100" dirty="0">
                <a:solidFill>
                  <a:srgbClr val="F1EDE3"/>
                </a:solidFill>
                <a:latin typeface="Arial"/>
                <a:cs typeface="Arial"/>
              </a:rPr>
              <a:t>Meetings</a:t>
            </a:r>
            <a:r>
              <a:rPr sz="1600" spc="-6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55" dirty="0">
                <a:solidFill>
                  <a:srgbClr val="F1EDE3"/>
                </a:solidFill>
                <a:latin typeface="Arial"/>
                <a:cs typeface="Arial"/>
              </a:rPr>
              <a:t>with</a:t>
            </a:r>
            <a:r>
              <a:rPr sz="1600" spc="-6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50" dirty="0">
                <a:solidFill>
                  <a:srgbClr val="F1EDE3"/>
                </a:solidFill>
                <a:latin typeface="Arial"/>
                <a:cs typeface="Arial"/>
              </a:rPr>
              <a:t>sponosres</a:t>
            </a:r>
            <a:r>
              <a:rPr sz="1600" spc="-6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25" dirty="0">
                <a:solidFill>
                  <a:srgbClr val="F1EDE3"/>
                </a:solidFill>
                <a:latin typeface="Arial"/>
                <a:cs typeface="Arial"/>
              </a:rPr>
              <a:t>and</a:t>
            </a:r>
            <a:r>
              <a:rPr sz="1600" spc="-6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80" dirty="0">
                <a:solidFill>
                  <a:srgbClr val="F1EDE3"/>
                </a:solidFill>
                <a:latin typeface="Arial"/>
                <a:cs typeface="Arial"/>
              </a:rPr>
              <a:t>regular </a:t>
            </a:r>
            <a:r>
              <a:rPr sz="1600" spc="100" dirty="0">
                <a:solidFill>
                  <a:srgbClr val="F1EDE3"/>
                </a:solidFill>
                <a:latin typeface="Arial"/>
                <a:cs typeface="Arial"/>
              </a:rPr>
              <a:t>updates</a:t>
            </a:r>
            <a:r>
              <a:rPr sz="1600" spc="-6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75" dirty="0">
                <a:solidFill>
                  <a:srgbClr val="F1EDE3"/>
                </a:solidFill>
                <a:latin typeface="Arial"/>
                <a:cs typeface="Arial"/>
              </a:rPr>
              <a:t>ensure</a:t>
            </a:r>
            <a:r>
              <a:rPr sz="1600" spc="-6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40" dirty="0">
                <a:solidFill>
                  <a:srgbClr val="F1EDE3"/>
                </a:solidFill>
                <a:latin typeface="Arial"/>
                <a:cs typeface="Arial"/>
              </a:rPr>
              <a:t>that</a:t>
            </a:r>
            <a:r>
              <a:rPr sz="1600" spc="-6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35" dirty="0">
                <a:solidFill>
                  <a:srgbClr val="F1EDE3"/>
                </a:solidFill>
                <a:latin typeface="Arial"/>
                <a:cs typeface="Arial"/>
              </a:rPr>
              <a:t>the</a:t>
            </a:r>
            <a:r>
              <a:rPr sz="1600" spc="-6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55" dirty="0">
                <a:solidFill>
                  <a:srgbClr val="F1EDE3"/>
                </a:solidFill>
                <a:latin typeface="Arial"/>
                <a:cs typeface="Arial"/>
              </a:rPr>
              <a:t>organisation’s </a:t>
            </a:r>
            <a:r>
              <a:rPr sz="1600" spc="70" dirty="0">
                <a:solidFill>
                  <a:srgbClr val="F1EDE3"/>
                </a:solidFill>
                <a:latin typeface="Arial"/>
                <a:cs typeface="Arial"/>
              </a:rPr>
              <a:t>objectives</a:t>
            </a:r>
            <a:r>
              <a:rPr sz="1600" spc="-7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60" dirty="0">
                <a:solidFill>
                  <a:srgbClr val="F1EDE3"/>
                </a:solidFill>
                <a:latin typeface="Arial"/>
                <a:cs typeface="Arial"/>
              </a:rPr>
              <a:t>are</a:t>
            </a:r>
            <a:r>
              <a:rPr sz="1600" spc="-7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90" dirty="0">
                <a:solidFill>
                  <a:srgbClr val="F1EDE3"/>
                </a:solidFill>
                <a:latin typeface="Arial"/>
                <a:cs typeface="Arial"/>
              </a:rPr>
              <a:t>met.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98122" y="2756544"/>
            <a:ext cx="9958070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836920" algn="l"/>
              </a:tabLst>
            </a:pPr>
            <a:r>
              <a:rPr sz="3300" spc="170" dirty="0">
                <a:solidFill>
                  <a:srgbClr val="FF815C"/>
                </a:solidFill>
                <a:latin typeface="Arial"/>
                <a:cs typeface="Arial"/>
              </a:rPr>
              <a:t>INDIVIDUAL</a:t>
            </a:r>
            <a:r>
              <a:rPr sz="3300" spc="-35" dirty="0">
                <a:solidFill>
                  <a:srgbClr val="FF815C"/>
                </a:solidFill>
                <a:latin typeface="Arial"/>
                <a:cs typeface="Arial"/>
              </a:rPr>
              <a:t> </a:t>
            </a:r>
            <a:r>
              <a:rPr sz="3300" spc="100" dirty="0">
                <a:solidFill>
                  <a:srgbClr val="FF815C"/>
                </a:solidFill>
                <a:latin typeface="Arial"/>
                <a:cs typeface="Arial"/>
              </a:rPr>
              <a:t>COACHING</a:t>
            </a:r>
            <a:r>
              <a:rPr sz="3300" dirty="0">
                <a:solidFill>
                  <a:srgbClr val="FF815C"/>
                </a:solidFill>
                <a:latin typeface="Arial"/>
                <a:cs typeface="Arial"/>
              </a:rPr>
              <a:t>	</a:t>
            </a:r>
            <a:r>
              <a:rPr sz="3300" spc="100" dirty="0">
                <a:solidFill>
                  <a:srgbClr val="FF815C"/>
                </a:solidFill>
                <a:latin typeface="Arial"/>
                <a:cs typeface="Arial"/>
              </a:rPr>
              <a:t>GROUP</a:t>
            </a:r>
            <a:r>
              <a:rPr sz="3300" spc="-35" dirty="0">
                <a:solidFill>
                  <a:srgbClr val="FF815C"/>
                </a:solidFill>
                <a:latin typeface="Arial"/>
                <a:cs typeface="Arial"/>
              </a:rPr>
              <a:t> </a:t>
            </a:r>
            <a:r>
              <a:rPr sz="3300" spc="100" dirty="0">
                <a:solidFill>
                  <a:srgbClr val="FF815C"/>
                </a:solidFill>
                <a:latin typeface="Arial"/>
                <a:cs typeface="Arial"/>
              </a:rPr>
              <a:t>COACHING</a:t>
            </a:r>
            <a:endParaRPr sz="33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99723" y="3982079"/>
            <a:ext cx="3877945" cy="577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3300"/>
              </a:lnSpc>
              <a:spcBef>
                <a:spcPts val="100"/>
              </a:spcBef>
            </a:pPr>
            <a:r>
              <a:rPr sz="1600" spc="85" dirty="0">
                <a:solidFill>
                  <a:srgbClr val="F1EDE3"/>
                </a:solidFill>
                <a:latin typeface="Arial"/>
                <a:cs typeface="Arial"/>
              </a:rPr>
              <a:t>Individual</a:t>
            </a:r>
            <a:r>
              <a:rPr sz="1600" spc="-5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00" dirty="0">
                <a:solidFill>
                  <a:srgbClr val="F1EDE3"/>
                </a:solidFill>
                <a:latin typeface="Arial"/>
                <a:cs typeface="Arial"/>
              </a:rPr>
              <a:t>coaching</a:t>
            </a:r>
            <a:r>
              <a:rPr sz="1600" spc="-5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30" dirty="0">
                <a:solidFill>
                  <a:srgbClr val="F1EDE3"/>
                </a:solidFill>
                <a:latin typeface="Arial"/>
                <a:cs typeface="Arial"/>
              </a:rPr>
              <a:t>programmes</a:t>
            </a:r>
            <a:r>
              <a:rPr sz="1600" spc="-5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85" dirty="0">
                <a:solidFill>
                  <a:srgbClr val="F1EDE3"/>
                </a:solidFill>
                <a:latin typeface="Arial"/>
                <a:cs typeface="Arial"/>
              </a:rPr>
              <a:t>of</a:t>
            </a:r>
            <a:r>
              <a:rPr sz="1600" spc="-5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F1EDE3"/>
                </a:solidFill>
                <a:latin typeface="Arial"/>
                <a:cs typeface="Arial"/>
              </a:rPr>
              <a:t>six </a:t>
            </a:r>
            <a:r>
              <a:rPr sz="1600" spc="-10" dirty="0">
                <a:solidFill>
                  <a:srgbClr val="F1EDE3"/>
                </a:solidFill>
                <a:latin typeface="Arial"/>
                <a:cs typeface="Arial"/>
              </a:rPr>
              <a:t>sessions.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99723" y="4810754"/>
            <a:ext cx="3721100" cy="14065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50165">
              <a:lnSpc>
                <a:spcPct val="113300"/>
              </a:lnSpc>
              <a:spcBef>
                <a:spcPts val="100"/>
              </a:spcBef>
            </a:pPr>
            <a:r>
              <a:rPr sz="1600" spc="114" dirty="0">
                <a:solidFill>
                  <a:srgbClr val="F1EDE3"/>
                </a:solidFill>
                <a:latin typeface="Arial"/>
                <a:cs typeface="Arial"/>
              </a:rPr>
              <a:t>Built</a:t>
            </a:r>
            <a:r>
              <a:rPr sz="1600" spc="-6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14" dirty="0">
                <a:solidFill>
                  <a:srgbClr val="F1EDE3"/>
                </a:solidFill>
                <a:latin typeface="Arial"/>
                <a:cs typeface="Arial"/>
              </a:rPr>
              <a:t>around</a:t>
            </a:r>
            <a:r>
              <a:rPr sz="1600" spc="-6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50" dirty="0">
                <a:solidFill>
                  <a:srgbClr val="F1EDE3"/>
                </a:solidFill>
                <a:latin typeface="Arial"/>
                <a:cs typeface="Arial"/>
              </a:rPr>
              <a:t>a</a:t>
            </a:r>
            <a:r>
              <a:rPr sz="1600" spc="-6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05" dirty="0">
                <a:solidFill>
                  <a:srgbClr val="F1EDE3"/>
                </a:solidFill>
                <a:latin typeface="Arial"/>
                <a:cs typeface="Arial"/>
              </a:rPr>
              <a:t>transformation</a:t>
            </a:r>
            <a:r>
              <a:rPr sz="1600" spc="-6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25" dirty="0">
                <a:solidFill>
                  <a:srgbClr val="F1EDE3"/>
                </a:solidFill>
                <a:latin typeface="Arial"/>
                <a:cs typeface="Arial"/>
              </a:rPr>
              <a:t>model </a:t>
            </a:r>
            <a:r>
              <a:rPr sz="1600" spc="140" dirty="0">
                <a:solidFill>
                  <a:srgbClr val="F1EDE3"/>
                </a:solidFill>
                <a:latin typeface="Arial"/>
                <a:cs typeface="Arial"/>
              </a:rPr>
              <a:t>that</a:t>
            </a:r>
            <a:r>
              <a:rPr sz="1600" spc="-6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50" dirty="0">
                <a:solidFill>
                  <a:srgbClr val="F1EDE3"/>
                </a:solidFill>
                <a:latin typeface="Arial"/>
                <a:cs typeface="Arial"/>
              </a:rPr>
              <a:t>focuses</a:t>
            </a:r>
            <a:r>
              <a:rPr sz="1600" spc="-6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30" dirty="0">
                <a:solidFill>
                  <a:srgbClr val="F1EDE3"/>
                </a:solidFill>
                <a:latin typeface="Arial"/>
                <a:cs typeface="Arial"/>
              </a:rPr>
              <a:t>on</a:t>
            </a:r>
            <a:r>
              <a:rPr sz="1600" spc="-6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20" dirty="0">
                <a:solidFill>
                  <a:srgbClr val="F1EDE3"/>
                </a:solidFill>
                <a:latin typeface="Arial"/>
                <a:cs typeface="Arial"/>
              </a:rPr>
              <a:t>mind,</a:t>
            </a:r>
            <a:r>
              <a:rPr sz="1600" spc="-6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90" dirty="0">
                <a:solidFill>
                  <a:srgbClr val="F1EDE3"/>
                </a:solidFill>
                <a:latin typeface="Arial"/>
                <a:cs typeface="Arial"/>
              </a:rPr>
              <a:t>habits</a:t>
            </a:r>
            <a:r>
              <a:rPr sz="1600" spc="-6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00" dirty="0">
                <a:solidFill>
                  <a:srgbClr val="F1EDE3"/>
                </a:solidFill>
                <a:latin typeface="Arial"/>
                <a:cs typeface="Arial"/>
              </a:rPr>
              <a:t>and </a:t>
            </a:r>
            <a:r>
              <a:rPr sz="1600" spc="120" dirty="0">
                <a:solidFill>
                  <a:srgbClr val="F1EDE3"/>
                </a:solidFill>
                <a:latin typeface="Arial"/>
                <a:cs typeface="Arial"/>
              </a:rPr>
              <a:t>environment</a:t>
            </a:r>
            <a:r>
              <a:rPr sz="1600" spc="-1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35" dirty="0">
                <a:solidFill>
                  <a:srgbClr val="F1EDE3"/>
                </a:solidFill>
                <a:latin typeface="Arial"/>
                <a:cs typeface="Arial"/>
              </a:rPr>
              <a:t>the</a:t>
            </a:r>
            <a:r>
              <a:rPr sz="1600" spc="-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F1EDE3"/>
                </a:solidFill>
                <a:latin typeface="Arial"/>
                <a:cs typeface="Arial"/>
              </a:rPr>
              <a:t>six</a:t>
            </a:r>
            <a:r>
              <a:rPr sz="1600" spc="-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F1EDE3"/>
                </a:solidFill>
                <a:latin typeface="Arial"/>
                <a:cs typeface="Arial"/>
              </a:rPr>
              <a:t>sessions</a:t>
            </a:r>
            <a:r>
              <a:rPr sz="1600" spc="-1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00" dirty="0">
                <a:solidFill>
                  <a:srgbClr val="F1EDE3"/>
                </a:solidFill>
                <a:latin typeface="Arial"/>
                <a:cs typeface="Arial"/>
              </a:rPr>
              <a:t>support </a:t>
            </a:r>
            <a:r>
              <a:rPr sz="1600" spc="135" dirty="0">
                <a:solidFill>
                  <a:srgbClr val="F1EDE3"/>
                </a:solidFill>
                <a:latin typeface="Arial"/>
                <a:cs typeface="Arial"/>
              </a:rPr>
              <a:t>the</a:t>
            </a:r>
            <a:r>
              <a:rPr sz="1600" spc="-6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90" dirty="0">
                <a:solidFill>
                  <a:srgbClr val="F1EDE3"/>
                </a:solidFill>
                <a:latin typeface="Arial"/>
                <a:cs typeface="Arial"/>
              </a:rPr>
              <a:t>individual</a:t>
            </a:r>
            <a:r>
              <a:rPr sz="1600" spc="-6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F1EDE3"/>
                </a:solidFill>
                <a:latin typeface="Arial"/>
                <a:cs typeface="Arial"/>
              </a:rPr>
              <a:t>as</a:t>
            </a:r>
            <a:r>
              <a:rPr sz="1600" spc="-6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10" dirty="0">
                <a:solidFill>
                  <a:srgbClr val="F1EDE3"/>
                </a:solidFill>
                <a:latin typeface="Arial"/>
                <a:cs typeface="Arial"/>
              </a:rPr>
              <a:t>they</a:t>
            </a:r>
            <a:r>
              <a:rPr sz="1600" spc="-6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35" dirty="0">
                <a:solidFill>
                  <a:srgbClr val="F1EDE3"/>
                </a:solidFill>
                <a:latin typeface="Arial"/>
                <a:cs typeface="Arial"/>
              </a:rPr>
              <a:t>embark</a:t>
            </a:r>
            <a:r>
              <a:rPr sz="1600" spc="-6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30" dirty="0">
                <a:solidFill>
                  <a:srgbClr val="F1EDE3"/>
                </a:solidFill>
                <a:latin typeface="Arial"/>
                <a:cs typeface="Arial"/>
              </a:rPr>
              <a:t>on</a:t>
            </a:r>
            <a:r>
              <a:rPr sz="1600" spc="-6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10" dirty="0">
                <a:solidFill>
                  <a:srgbClr val="F1EDE3"/>
                </a:solidFill>
                <a:latin typeface="Arial"/>
                <a:cs typeface="Arial"/>
              </a:rPr>
              <a:t>the </a:t>
            </a:r>
            <a:r>
              <a:rPr sz="1600" spc="100" dirty="0">
                <a:solidFill>
                  <a:srgbClr val="F1EDE3"/>
                </a:solidFill>
                <a:latin typeface="Arial"/>
                <a:cs typeface="Arial"/>
              </a:rPr>
              <a:t>coaching</a:t>
            </a:r>
            <a:r>
              <a:rPr sz="1600" spc="-4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55" dirty="0">
                <a:solidFill>
                  <a:srgbClr val="F1EDE3"/>
                </a:solidFill>
                <a:latin typeface="Arial"/>
                <a:cs typeface="Arial"/>
              </a:rPr>
              <a:t>journey.</a:t>
            </a:r>
            <a:endParaRPr sz="16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99723" y="6468104"/>
            <a:ext cx="3830320" cy="1682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3300"/>
              </a:lnSpc>
              <a:spcBef>
                <a:spcPts val="100"/>
              </a:spcBef>
            </a:pPr>
            <a:r>
              <a:rPr sz="1600" spc="105" dirty="0">
                <a:solidFill>
                  <a:srgbClr val="F1EDE3"/>
                </a:solidFill>
                <a:latin typeface="Arial"/>
                <a:cs typeface="Arial"/>
              </a:rPr>
              <a:t>Whilst</a:t>
            </a:r>
            <a:r>
              <a:rPr sz="1600" spc="-3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50" dirty="0">
                <a:solidFill>
                  <a:srgbClr val="F1EDE3"/>
                </a:solidFill>
                <a:latin typeface="Arial"/>
                <a:cs typeface="Arial"/>
              </a:rPr>
              <a:t>all</a:t>
            </a:r>
            <a:r>
              <a:rPr sz="1600" spc="-2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F1EDE3"/>
                </a:solidFill>
                <a:latin typeface="Arial"/>
                <a:cs typeface="Arial"/>
              </a:rPr>
              <a:t>sessions</a:t>
            </a:r>
            <a:r>
              <a:rPr sz="1600" spc="-2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20" dirty="0">
                <a:solidFill>
                  <a:srgbClr val="F1EDE3"/>
                </a:solidFill>
                <a:latin typeface="Arial"/>
                <a:cs typeface="Arial"/>
              </a:rPr>
              <a:t>remain</a:t>
            </a:r>
            <a:r>
              <a:rPr sz="1600" spc="-2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65" dirty="0">
                <a:solidFill>
                  <a:srgbClr val="F1EDE3"/>
                </a:solidFill>
                <a:latin typeface="Arial"/>
                <a:cs typeface="Arial"/>
              </a:rPr>
              <a:t>confidential, </a:t>
            </a:r>
            <a:r>
              <a:rPr sz="1600" spc="135" dirty="0">
                <a:solidFill>
                  <a:srgbClr val="F1EDE3"/>
                </a:solidFill>
                <a:latin typeface="Arial"/>
                <a:cs typeface="Arial"/>
              </a:rPr>
              <a:t>the</a:t>
            </a:r>
            <a:r>
              <a:rPr sz="1600" spc="-7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70" dirty="0">
                <a:solidFill>
                  <a:srgbClr val="F1EDE3"/>
                </a:solidFill>
                <a:latin typeface="Arial"/>
                <a:cs typeface="Arial"/>
              </a:rPr>
              <a:t>individual’s</a:t>
            </a:r>
            <a:r>
              <a:rPr sz="1600" spc="-6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25" dirty="0">
                <a:solidFill>
                  <a:srgbClr val="F1EDE3"/>
                </a:solidFill>
                <a:latin typeface="Arial"/>
                <a:cs typeface="Arial"/>
              </a:rPr>
              <a:t>manager</a:t>
            </a:r>
            <a:r>
              <a:rPr sz="1600" spc="-6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95" dirty="0">
                <a:solidFill>
                  <a:srgbClr val="F1EDE3"/>
                </a:solidFill>
                <a:latin typeface="Arial"/>
                <a:cs typeface="Arial"/>
              </a:rPr>
              <a:t>will</a:t>
            </a:r>
            <a:r>
              <a:rPr sz="1600" spc="-6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90" dirty="0">
                <a:solidFill>
                  <a:srgbClr val="F1EDE3"/>
                </a:solidFill>
                <a:latin typeface="Arial"/>
                <a:cs typeface="Arial"/>
              </a:rPr>
              <a:t>be </a:t>
            </a:r>
            <a:r>
              <a:rPr sz="1600" spc="80" dirty="0">
                <a:solidFill>
                  <a:srgbClr val="F1EDE3"/>
                </a:solidFill>
                <a:latin typeface="Arial"/>
                <a:cs typeface="Arial"/>
              </a:rPr>
              <a:t>involved</a:t>
            </a:r>
            <a:r>
              <a:rPr sz="1600" spc="-6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F1EDE3"/>
                </a:solidFill>
                <a:latin typeface="Arial"/>
                <a:cs typeface="Arial"/>
              </a:rPr>
              <a:t>as</a:t>
            </a:r>
            <a:r>
              <a:rPr sz="1600" spc="-6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95" dirty="0">
                <a:solidFill>
                  <a:srgbClr val="F1EDE3"/>
                </a:solidFill>
                <a:latin typeface="Arial"/>
                <a:cs typeface="Arial"/>
              </a:rPr>
              <a:t>well</a:t>
            </a:r>
            <a:r>
              <a:rPr sz="1600" spc="-6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F1EDE3"/>
                </a:solidFill>
                <a:latin typeface="Arial"/>
                <a:cs typeface="Arial"/>
              </a:rPr>
              <a:t>as</a:t>
            </a:r>
            <a:r>
              <a:rPr sz="1600" spc="-6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90" dirty="0">
                <a:solidFill>
                  <a:srgbClr val="F1EDE3"/>
                </a:solidFill>
                <a:latin typeface="Arial"/>
                <a:cs typeface="Arial"/>
              </a:rPr>
              <a:t>feedback</a:t>
            </a:r>
            <a:r>
              <a:rPr sz="1600" spc="-6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45" dirty="0">
                <a:solidFill>
                  <a:srgbClr val="F1EDE3"/>
                </a:solidFill>
                <a:latin typeface="Arial"/>
                <a:cs typeface="Arial"/>
              </a:rPr>
              <a:t>from</a:t>
            </a:r>
            <a:r>
              <a:rPr sz="1600" spc="-6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55" dirty="0">
                <a:solidFill>
                  <a:srgbClr val="F1EDE3"/>
                </a:solidFill>
                <a:latin typeface="Arial"/>
                <a:cs typeface="Arial"/>
              </a:rPr>
              <a:t>key </a:t>
            </a:r>
            <a:r>
              <a:rPr sz="1600" spc="70" dirty="0">
                <a:solidFill>
                  <a:srgbClr val="F1EDE3"/>
                </a:solidFill>
                <a:latin typeface="Arial"/>
                <a:cs typeface="Arial"/>
              </a:rPr>
              <a:t>stakeholders</a:t>
            </a:r>
            <a:r>
              <a:rPr sz="1600" spc="-5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20" dirty="0">
                <a:solidFill>
                  <a:srgbClr val="F1EDE3"/>
                </a:solidFill>
                <a:latin typeface="Arial"/>
                <a:cs typeface="Arial"/>
              </a:rPr>
              <a:t>sought</a:t>
            </a:r>
            <a:r>
              <a:rPr sz="1600" spc="-4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40" dirty="0">
                <a:solidFill>
                  <a:srgbClr val="F1EDE3"/>
                </a:solidFill>
                <a:latin typeface="Arial"/>
                <a:cs typeface="Arial"/>
              </a:rPr>
              <a:t>to</a:t>
            </a:r>
            <a:r>
              <a:rPr sz="1600" spc="-4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65" dirty="0">
                <a:solidFill>
                  <a:srgbClr val="F1EDE3"/>
                </a:solidFill>
                <a:latin typeface="Arial"/>
                <a:cs typeface="Arial"/>
              </a:rPr>
              <a:t>ensure </a:t>
            </a:r>
            <a:r>
              <a:rPr sz="1600" spc="180" dirty="0">
                <a:solidFill>
                  <a:srgbClr val="F1EDE3"/>
                </a:solidFill>
                <a:latin typeface="Arial"/>
                <a:cs typeface="Arial"/>
              </a:rPr>
              <a:t>maximum</a:t>
            </a:r>
            <a:r>
              <a:rPr sz="1600" spc="-60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40" dirty="0">
                <a:solidFill>
                  <a:srgbClr val="F1EDE3"/>
                </a:solidFill>
                <a:latin typeface="Arial"/>
                <a:cs typeface="Arial"/>
              </a:rPr>
              <a:t>impact</a:t>
            </a:r>
            <a:r>
              <a:rPr sz="1600" spc="-5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F1EDE3"/>
                </a:solidFill>
                <a:latin typeface="Arial"/>
                <a:cs typeface="Arial"/>
              </a:rPr>
              <a:t>is</a:t>
            </a:r>
            <a:r>
              <a:rPr sz="1600" spc="-5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90" dirty="0">
                <a:solidFill>
                  <a:srgbClr val="F1EDE3"/>
                </a:solidFill>
                <a:latin typeface="Arial"/>
                <a:cs typeface="Arial"/>
              </a:rPr>
              <a:t>felt</a:t>
            </a:r>
            <a:r>
              <a:rPr sz="1600" spc="-5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45" dirty="0">
                <a:solidFill>
                  <a:srgbClr val="F1EDE3"/>
                </a:solidFill>
                <a:latin typeface="Arial"/>
                <a:cs typeface="Arial"/>
              </a:rPr>
              <a:t>from</a:t>
            </a:r>
            <a:r>
              <a:rPr sz="1600" spc="-55" dirty="0">
                <a:solidFill>
                  <a:srgbClr val="F1EDE3"/>
                </a:solidFill>
                <a:latin typeface="Arial"/>
                <a:cs typeface="Arial"/>
              </a:rPr>
              <a:t> </a:t>
            </a:r>
            <a:r>
              <a:rPr sz="1600" spc="110" dirty="0">
                <a:solidFill>
                  <a:srgbClr val="F1EDE3"/>
                </a:solidFill>
                <a:latin typeface="Arial"/>
                <a:cs typeface="Arial"/>
              </a:rPr>
              <a:t>the programme.</a:t>
            </a:r>
            <a:endParaRPr sz="16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478602" y="8969375"/>
            <a:ext cx="12666345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300" spc="85" dirty="0">
                <a:solidFill>
                  <a:srgbClr val="FF815C"/>
                </a:solidFill>
                <a:latin typeface="Arial"/>
                <a:cs typeface="Arial"/>
              </a:rPr>
              <a:t>WORKSHOPS,</a:t>
            </a:r>
            <a:r>
              <a:rPr sz="3300" dirty="0">
                <a:solidFill>
                  <a:srgbClr val="FF815C"/>
                </a:solidFill>
                <a:latin typeface="Arial"/>
                <a:cs typeface="Arial"/>
              </a:rPr>
              <a:t> EVENT</a:t>
            </a:r>
            <a:r>
              <a:rPr sz="3300" spc="10" dirty="0">
                <a:solidFill>
                  <a:srgbClr val="FF815C"/>
                </a:solidFill>
                <a:latin typeface="Arial"/>
                <a:cs typeface="Arial"/>
              </a:rPr>
              <a:t> </a:t>
            </a:r>
            <a:r>
              <a:rPr sz="3300" spc="70" dirty="0">
                <a:solidFill>
                  <a:srgbClr val="FF815C"/>
                </a:solidFill>
                <a:latin typeface="Arial"/>
                <a:cs typeface="Arial"/>
              </a:rPr>
              <a:t>SPEAKING</a:t>
            </a:r>
            <a:r>
              <a:rPr sz="3300" spc="15" dirty="0">
                <a:solidFill>
                  <a:srgbClr val="FF815C"/>
                </a:solidFill>
                <a:latin typeface="Arial"/>
                <a:cs typeface="Arial"/>
              </a:rPr>
              <a:t> </a:t>
            </a:r>
            <a:r>
              <a:rPr sz="3300" spc="254" dirty="0">
                <a:solidFill>
                  <a:srgbClr val="FF815C"/>
                </a:solidFill>
                <a:latin typeface="Arial"/>
                <a:cs typeface="Arial"/>
              </a:rPr>
              <a:t>AND</a:t>
            </a:r>
            <a:r>
              <a:rPr sz="3300" spc="10" dirty="0">
                <a:solidFill>
                  <a:srgbClr val="FF815C"/>
                </a:solidFill>
                <a:latin typeface="Arial"/>
                <a:cs typeface="Arial"/>
              </a:rPr>
              <a:t> </a:t>
            </a:r>
            <a:r>
              <a:rPr sz="3300" spc="135" dirty="0">
                <a:solidFill>
                  <a:srgbClr val="FF815C"/>
                </a:solidFill>
                <a:latin typeface="Arial"/>
                <a:cs typeface="Arial"/>
              </a:rPr>
              <a:t>PANEL</a:t>
            </a:r>
            <a:r>
              <a:rPr sz="3300" spc="15" dirty="0">
                <a:solidFill>
                  <a:srgbClr val="FF815C"/>
                </a:solidFill>
                <a:latin typeface="Arial"/>
                <a:cs typeface="Arial"/>
              </a:rPr>
              <a:t> </a:t>
            </a:r>
            <a:r>
              <a:rPr sz="3300" spc="-10" dirty="0">
                <a:solidFill>
                  <a:srgbClr val="FF815C"/>
                </a:solidFill>
                <a:latin typeface="Arial"/>
                <a:cs typeface="Arial"/>
              </a:rPr>
              <a:t>DISCUSSIONS</a:t>
            </a:r>
            <a:endParaRPr sz="3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635574" y="561938"/>
            <a:ext cx="5019409" cy="2513966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3592214" y="4854467"/>
            <a:ext cx="11151870" cy="502031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15"/>
              </a:spcBef>
            </a:pPr>
            <a:r>
              <a:rPr sz="3300" spc="140" dirty="0">
                <a:latin typeface="Arial"/>
                <a:cs typeface="Arial"/>
              </a:rPr>
              <a:t>If</a:t>
            </a:r>
            <a:r>
              <a:rPr sz="3300" spc="-45" dirty="0">
                <a:latin typeface="Arial"/>
                <a:cs typeface="Arial"/>
              </a:rPr>
              <a:t> </a:t>
            </a:r>
            <a:r>
              <a:rPr sz="3300" spc="250" dirty="0">
                <a:latin typeface="Arial"/>
                <a:cs typeface="Arial"/>
              </a:rPr>
              <a:t>you</a:t>
            </a:r>
            <a:r>
              <a:rPr sz="3300" spc="-40" dirty="0">
                <a:latin typeface="Arial"/>
                <a:cs typeface="Arial"/>
              </a:rPr>
              <a:t> </a:t>
            </a:r>
            <a:r>
              <a:rPr sz="3300" spc="260" dirty="0">
                <a:latin typeface="Arial"/>
                <a:cs typeface="Arial"/>
              </a:rPr>
              <a:t>wish</a:t>
            </a:r>
            <a:r>
              <a:rPr sz="3300" spc="-45" dirty="0">
                <a:latin typeface="Arial"/>
                <a:cs typeface="Arial"/>
              </a:rPr>
              <a:t> </a:t>
            </a:r>
            <a:r>
              <a:rPr sz="3300" spc="330" dirty="0">
                <a:latin typeface="Arial"/>
                <a:cs typeface="Arial"/>
              </a:rPr>
              <a:t>to</a:t>
            </a:r>
            <a:r>
              <a:rPr sz="3300" spc="-40" dirty="0">
                <a:latin typeface="Arial"/>
                <a:cs typeface="Arial"/>
              </a:rPr>
              <a:t> </a:t>
            </a:r>
            <a:r>
              <a:rPr sz="3300" spc="150" dirty="0">
                <a:latin typeface="Arial"/>
                <a:cs typeface="Arial"/>
              </a:rPr>
              <a:t>discuss</a:t>
            </a:r>
            <a:r>
              <a:rPr sz="3300" spc="-40" dirty="0">
                <a:latin typeface="Arial"/>
                <a:cs typeface="Arial"/>
              </a:rPr>
              <a:t> </a:t>
            </a:r>
            <a:r>
              <a:rPr sz="3300" spc="285" dirty="0">
                <a:latin typeface="Arial"/>
                <a:cs typeface="Arial"/>
              </a:rPr>
              <a:t>further</a:t>
            </a:r>
            <a:r>
              <a:rPr sz="3300" spc="-45" dirty="0">
                <a:latin typeface="Arial"/>
                <a:cs typeface="Arial"/>
              </a:rPr>
              <a:t> </a:t>
            </a:r>
            <a:r>
              <a:rPr sz="3300" spc="160" dirty="0">
                <a:latin typeface="Arial"/>
                <a:cs typeface="Arial"/>
              </a:rPr>
              <a:t>please</a:t>
            </a:r>
            <a:r>
              <a:rPr sz="3300" spc="-40" dirty="0">
                <a:latin typeface="Arial"/>
                <a:cs typeface="Arial"/>
              </a:rPr>
              <a:t> </a:t>
            </a:r>
            <a:r>
              <a:rPr sz="3300" spc="170" dirty="0">
                <a:latin typeface="Arial"/>
                <a:cs typeface="Arial"/>
              </a:rPr>
              <a:t>feel</a:t>
            </a:r>
            <a:r>
              <a:rPr sz="3300" spc="-40" dirty="0">
                <a:latin typeface="Arial"/>
                <a:cs typeface="Arial"/>
              </a:rPr>
              <a:t> </a:t>
            </a:r>
            <a:r>
              <a:rPr sz="3300" spc="185" dirty="0">
                <a:latin typeface="Arial"/>
                <a:cs typeface="Arial"/>
              </a:rPr>
              <a:t>free</a:t>
            </a:r>
            <a:r>
              <a:rPr sz="3300" spc="-45" dirty="0">
                <a:latin typeface="Arial"/>
                <a:cs typeface="Arial"/>
              </a:rPr>
              <a:t> </a:t>
            </a:r>
            <a:r>
              <a:rPr sz="3300" spc="120" dirty="0">
                <a:latin typeface="Arial"/>
                <a:cs typeface="Arial"/>
              </a:rPr>
              <a:t>to:</a:t>
            </a:r>
            <a:endParaRPr sz="3300">
              <a:latin typeface="Arial"/>
              <a:cs typeface="Arial"/>
            </a:endParaRPr>
          </a:p>
          <a:p>
            <a:pPr marL="12065" marR="5080" algn="ctr">
              <a:lnSpc>
                <a:spcPts val="3310"/>
              </a:lnSpc>
              <a:spcBef>
                <a:spcPts val="3319"/>
              </a:spcBef>
            </a:pPr>
            <a:r>
              <a:rPr sz="3300" spc="155" dirty="0">
                <a:latin typeface="Arial"/>
                <a:cs typeface="Arial"/>
              </a:rPr>
              <a:t>Email:</a:t>
            </a:r>
            <a:r>
              <a:rPr sz="3300" spc="-40" dirty="0">
                <a:latin typeface="Arial"/>
                <a:cs typeface="Arial"/>
              </a:rPr>
              <a:t> </a:t>
            </a:r>
            <a:r>
              <a:rPr sz="3300" spc="225" dirty="0">
                <a:latin typeface="Arial"/>
                <a:cs typeface="Arial"/>
                <a:hlinkClick r:id="rId3"/>
              </a:rPr>
              <a:t>jessharvey@thefemalementoringalliance.com</a:t>
            </a:r>
            <a:r>
              <a:rPr sz="3300" spc="225" dirty="0">
                <a:latin typeface="Arial"/>
                <a:cs typeface="Arial"/>
              </a:rPr>
              <a:t> </a:t>
            </a:r>
            <a:r>
              <a:rPr sz="3300" dirty="0">
                <a:latin typeface="Arial"/>
                <a:cs typeface="Arial"/>
              </a:rPr>
              <a:t>Call:</a:t>
            </a:r>
            <a:r>
              <a:rPr sz="3300" spc="45" dirty="0">
                <a:latin typeface="Arial"/>
                <a:cs typeface="Arial"/>
              </a:rPr>
              <a:t> </a:t>
            </a:r>
            <a:r>
              <a:rPr sz="3300" spc="245" dirty="0">
                <a:latin typeface="Arial"/>
                <a:cs typeface="Arial"/>
              </a:rPr>
              <a:t>07980</a:t>
            </a:r>
            <a:r>
              <a:rPr sz="3300" spc="50" dirty="0">
                <a:latin typeface="Arial"/>
                <a:cs typeface="Arial"/>
              </a:rPr>
              <a:t> </a:t>
            </a:r>
            <a:r>
              <a:rPr sz="3300" spc="170" dirty="0">
                <a:latin typeface="Arial"/>
                <a:cs typeface="Arial"/>
              </a:rPr>
              <a:t>298947</a:t>
            </a:r>
            <a:endParaRPr sz="3300">
              <a:latin typeface="Arial"/>
              <a:cs typeface="Arial"/>
            </a:endParaRPr>
          </a:p>
          <a:p>
            <a:pPr marR="102235" algn="ctr">
              <a:lnSpc>
                <a:spcPct val="100000"/>
              </a:lnSpc>
              <a:spcBef>
                <a:spcPts val="2670"/>
              </a:spcBef>
            </a:pPr>
            <a:r>
              <a:rPr sz="3300" spc="265" dirty="0">
                <a:latin typeface="Arial"/>
                <a:cs typeface="Arial"/>
                <a:hlinkClick r:id="rId4"/>
              </a:rPr>
              <a:t>www.thefemalementoringalliance.com</a:t>
            </a:r>
            <a:endParaRPr sz="3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4850">
              <a:latin typeface="Arial"/>
              <a:cs typeface="Arial"/>
            </a:endParaRPr>
          </a:p>
          <a:p>
            <a:pPr marL="4639945" marR="4190365" algn="ctr">
              <a:lnSpc>
                <a:spcPct val="166700"/>
              </a:lnSpc>
              <a:tabLst>
                <a:tab pos="6208395" algn="l"/>
              </a:tabLst>
            </a:pPr>
            <a:r>
              <a:rPr sz="3300" i="1" spc="505" dirty="0">
                <a:latin typeface="Times New Roman"/>
                <a:cs typeface="Times New Roman"/>
              </a:rPr>
              <a:t>Thank</a:t>
            </a:r>
            <a:r>
              <a:rPr sz="3300" i="1" dirty="0">
                <a:latin typeface="Times New Roman"/>
                <a:cs typeface="Times New Roman"/>
              </a:rPr>
              <a:t>	</a:t>
            </a:r>
            <a:r>
              <a:rPr sz="3300" i="1" spc="325" dirty="0">
                <a:latin typeface="Times New Roman"/>
                <a:cs typeface="Times New Roman"/>
              </a:rPr>
              <a:t>you </a:t>
            </a:r>
            <a:r>
              <a:rPr sz="3300" i="1" spc="675" dirty="0">
                <a:latin typeface="Times New Roman"/>
                <a:cs typeface="Times New Roman"/>
              </a:rPr>
              <a:t>Jess</a:t>
            </a:r>
            <a:endParaRPr sz="33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629</Words>
  <Application>Microsoft Macintosh PowerPoint</Application>
  <PresentationFormat>Custom</PresentationFormat>
  <Paragraphs>53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ALL ABOUT</vt:lpstr>
      <vt:lpstr>Jess Harvey I’m Jess, a transformation coach , wife and mother and founder of the Female Mentoring Alliance.</vt:lpstr>
      <vt:lpstr>WAYS TO WORK WITH ME PRIVATELY</vt:lpstr>
      <vt:lpstr>HOW I SUPPORT COMPANIES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the Female Mentoring Alliance? I truly believe in the power of women supporting women and this is why I have created this space to allow women to come together and support one another. You will have the opportunity to have individual coaching and</dc:title>
  <dc:creator>Jessica Harvey</dc:creator>
  <cp:keywords>DAFo_72cNxw,BAETHk9gQsk</cp:keywords>
  <cp:lastModifiedBy>Caroline</cp:lastModifiedBy>
  <cp:revision>1</cp:revision>
  <dcterms:created xsi:type="dcterms:W3CDTF">2023-10-03T06:32:31Z</dcterms:created>
  <dcterms:modified xsi:type="dcterms:W3CDTF">2023-10-04T09:17:10Z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2023-10-03T00:00:00Z</vt:filetime>
  </property>
  <property fmtid="{D5CDD505-2E9C-101B-9397-08002B2CF9AE}" pid="3" name="Creator">
    <vt:lpwstr>Canva</vt:lpwstr>
  </property>
  <property fmtid="{D5CDD505-2E9C-101B-9397-08002B2CF9AE}" pid="4" name="LastSaved">
    <vt:filetime>2023-10-03T00:00:00Z</vt:filetime>
  </property>
  <property fmtid="{D5CDD505-2E9C-101B-9397-08002B2CF9AE}" pid="5" name="Producer">
    <vt:lpwstr>Canva</vt:lpwstr>
  </property>
</Properties>
</file>